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متدولوژی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ارزیابی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خطا و تحمل خطا  در </a:t>
            </a:r>
            <a:r>
              <a:rPr lang="en-US" sz="2800" b="1" u="sng" dirty="0">
                <a:cs typeface="B Nazanin" panose="00000400000000000000" pitchFamily="2" charset="-78"/>
              </a:rPr>
              <a:t>DstageDB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685800" indent="-6858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اولین مرحله  برای طراحی مکانیزم تحمل خطا  تعریف شکست و خطا است.  چهار نوع  از شکست‌های و خطاها در سیستم‌های توزیع شده </a:t>
            </a:r>
            <a:r>
              <a:rPr lang="fa-IR" sz="2800" dirty="0" smtClean="0">
                <a:cs typeface="B Nazanin" panose="00000400000000000000" pitchFamily="2" charset="-78"/>
              </a:rPr>
              <a:t>وجود </a:t>
            </a:r>
            <a:r>
              <a:rPr lang="fa-IR" sz="2800" dirty="0">
                <a:cs typeface="B Nazanin" panose="00000400000000000000" pitchFamily="2" charset="-78"/>
              </a:rPr>
              <a:t>دارند. ابتدا، هر گره می‌تواند آفلاین باشد و در هر زمانی مجددآ بوت شود. درعین‌حال، زمان بازیابی تصادفی می‌باشد. دوم، خطاها در وسایل شبکه‌ها ممکن است شبکه را به  چندین  بخش ایزوله </a:t>
            </a:r>
            <a:r>
              <a:rPr lang="fa-IR" sz="2800" dirty="0" smtClean="0">
                <a:cs typeface="B Nazanin" panose="00000400000000000000" pitchFamily="2" charset="-78"/>
              </a:rPr>
              <a:t>تقسیم‌ کند.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 زمینه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0597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متدولوژی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ارزیابی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685800" indent="-6858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سوم</a:t>
            </a:r>
            <a:r>
              <a:rPr lang="fa-IR" sz="2800" dirty="0">
                <a:cs typeface="B Nazanin" panose="00000400000000000000" pitchFamily="2" charset="-78"/>
              </a:rPr>
              <a:t>، بسته‌های شبکه  ممکن است گم شوند و هر بسته  می‌تواند در طول انتقال گم‌شود.  اما این خطا می‌تواند با اجتناب از استفاده از پروتکل </a:t>
            </a:r>
            <a:r>
              <a:rPr lang="en-US" sz="2800" dirty="0">
                <a:cs typeface="B Nazanin" panose="00000400000000000000" pitchFamily="2" charset="-78"/>
              </a:rPr>
              <a:t>UDP</a:t>
            </a:r>
            <a:r>
              <a:rPr lang="fa-IR" sz="2800" dirty="0">
                <a:cs typeface="B Nazanin" panose="00000400000000000000" pitchFamily="2" charset="-78"/>
              </a:rPr>
              <a:t> حذف شود.  چهارم، پیام‌ها ممکن است باتوجه به وضعیت پیچیده  شبکه  و تراکمات و ازدحامات دچار تاخیر شوند.  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11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 زمینه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7624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متدولوژی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ارزیابی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 روش‌های موجود برای پردازش تراکنش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685800" indent="-6858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دو روش اصلی برای تراکنش‌های </a:t>
            </a:r>
            <a:r>
              <a:rPr lang="fa-IR" sz="2800" dirty="0" smtClean="0">
                <a:cs typeface="B Nazanin" panose="00000400000000000000" pitchFamily="2" charset="-78"/>
              </a:rPr>
              <a:t>توزیع‌ شده وجود دارند</a:t>
            </a:r>
            <a:r>
              <a:rPr lang="fa-IR" sz="2800" dirty="0">
                <a:cs typeface="B Nazanin" panose="00000400000000000000" pitchFamily="2" charset="-78"/>
              </a:rPr>
              <a:t>. یکی پروتکل تایید دو فازی </a:t>
            </a:r>
            <a:r>
              <a:rPr lang="fa-IR" sz="2800" dirty="0" smtClean="0">
                <a:cs typeface="B Nazanin" panose="00000400000000000000" pitchFamily="2" charset="-78"/>
              </a:rPr>
              <a:t>است. هماهنگ‌ کننده‌ها </a:t>
            </a:r>
            <a:r>
              <a:rPr lang="fa-IR" sz="2800" dirty="0">
                <a:cs typeface="B Nazanin" panose="00000400000000000000" pitchFamily="2" charset="-78"/>
              </a:rPr>
              <a:t>و </a:t>
            </a:r>
            <a:r>
              <a:rPr lang="fa-IR" sz="2800" dirty="0" smtClean="0">
                <a:cs typeface="B Nazanin" panose="00000400000000000000" pitchFamily="2" charset="-78"/>
              </a:rPr>
              <a:t>شرکت ‌کنندگان </a:t>
            </a:r>
            <a:r>
              <a:rPr lang="fa-IR" sz="2800" dirty="0">
                <a:cs typeface="B Nazanin" panose="00000400000000000000" pitchFamily="2" charset="-78"/>
              </a:rPr>
              <a:t>در این پروتکل وجود دارند</a:t>
            </a:r>
            <a:r>
              <a:rPr lang="fa-IR" sz="2800" dirty="0" smtClean="0">
                <a:cs typeface="B Nazanin" panose="00000400000000000000" pitchFamily="2" charset="-78"/>
              </a:rPr>
              <a:t>. هماهنگ ‌کننده‌ها </a:t>
            </a:r>
            <a:r>
              <a:rPr lang="fa-IR" sz="2800" dirty="0">
                <a:cs typeface="B Nazanin" panose="00000400000000000000" pitchFamily="2" charset="-78"/>
              </a:rPr>
              <a:t>هر </a:t>
            </a:r>
            <a:r>
              <a:rPr lang="fa-IR" sz="2800" dirty="0" smtClean="0">
                <a:cs typeface="B Nazanin" panose="00000400000000000000" pitchFamily="2" charset="-78"/>
              </a:rPr>
              <a:t>شرکت‌ کننده </a:t>
            </a:r>
            <a:r>
              <a:rPr lang="fa-IR" sz="2800" dirty="0">
                <a:cs typeface="B Nazanin" panose="00000400000000000000" pitchFamily="2" charset="-78"/>
              </a:rPr>
              <a:t>را اگر تایید شود، درخواست می‌کنند. تنها زمانی که </a:t>
            </a:r>
            <a:r>
              <a:rPr lang="fa-IR" sz="2800" dirty="0" smtClean="0">
                <a:cs typeface="B Nazanin" panose="00000400000000000000" pitchFamily="2" charset="-78"/>
              </a:rPr>
              <a:t>پاسخ‌های شرکت ‌کنندگان </a:t>
            </a:r>
            <a:r>
              <a:rPr lang="en-US" sz="2800" dirty="0">
                <a:cs typeface="B Nazanin" panose="00000400000000000000" pitchFamily="2" charset="-78"/>
              </a:rPr>
              <a:t>OK </a:t>
            </a:r>
            <a:r>
              <a:rPr lang="fa-IR" sz="2800" dirty="0" smtClean="0">
                <a:cs typeface="B Nazanin" panose="00000400000000000000" pitchFamily="2" charset="-78"/>
              </a:rPr>
              <a:t> شود</a:t>
            </a:r>
            <a:r>
              <a:rPr lang="fa-IR" sz="2800" dirty="0">
                <a:cs typeface="B Nazanin" panose="00000400000000000000" pitchFamily="2" charset="-78"/>
              </a:rPr>
              <a:t>، </a:t>
            </a:r>
            <a:r>
              <a:rPr lang="fa-IR" sz="2800" dirty="0" smtClean="0">
                <a:cs typeface="B Nazanin" panose="00000400000000000000" pitchFamily="2" charset="-78"/>
              </a:rPr>
              <a:t>هماهنگ‌ کننده  </a:t>
            </a:r>
            <a:r>
              <a:rPr lang="fa-IR" sz="2800" dirty="0">
                <a:cs typeface="B Nazanin" panose="00000400000000000000" pitchFamily="2" charset="-78"/>
              </a:rPr>
              <a:t>درخواست می‌کند که همه گره‌ها </a:t>
            </a:r>
            <a:r>
              <a:rPr lang="fa-IR" sz="2800" dirty="0" smtClean="0">
                <a:cs typeface="B Nazanin" panose="00000400000000000000" pitchFamily="2" charset="-78"/>
              </a:rPr>
              <a:t>تایید شوند</a:t>
            </a:r>
            <a:r>
              <a:rPr lang="fa-IR" sz="2800" dirty="0">
                <a:cs typeface="B Nazanin" panose="00000400000000000000" pitchFamily="2" charset="-78"/>
              </a:rPr>
              <a:t>. یا تراکنش متوقف خواهد شد.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12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 زمینه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0543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متدولوژی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ارزیابی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685800" indent="-6858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روش دیگر کنترل همروندی است.  یک  مرز همه درخواست‌های تراکنش از هر گره را بررسی‌می‌کند. اگر تداخل و تعارض وجود داشته باشد، تراکنش مرتبط با تداخل باید کاهش یابد. به طور میانگین، یک پیام شکست ممکن است به </a:t>
            </a:r>
            <a:r>
              <a:rPr lang="fa-IR" sz="2800" dirty="0" smtClean="0">
                <a:cs typeface="B Nazanin" panose="00000400000000000000" pitchFamily="2" charset="-78"/>
              </a:rPr>
              <a:t>کلاینت متناظر </a:t>
            </a:r>
            <a:r>
              <a:rPr lang="fa-IR" sz="2800" dirty="0">
                <a:cs typeface="B Nazanin" panose="00000400000000000000" pitchFamily="2" charset="-78"/>
              </a:rPr>
              <a:t>ارسال شود.  واضح است که این روش‌ها پیچیده هستند</a:t>
            </a:r>
            <a:r>
              <a:rPr lang="fa-IR" sz="2800" dirty="0" smtClean="0">
                <a:cs typeface="B Nazanin" panose="00000400000000000000" pitchFamily="2" charset="-78"/>
              </a:rPr>
              <a:t>. </a:t>
            </a:r>
            <a:r>
              <a:rPr lang="fa-IR" sz="2800" dirty="0">
                <a:cs typeface="B Nazanin" panose="00000400000000000000" pitchFamily="2" charset="-78"/>
              </a:rPr>
              <a:t>سربار یک </a:t>
            </a:r>
            <a:r>
              <a:rPr lang="fa-IR" sz="2800" dirty="0" smtClean="0">
                <a:cs typeface="B Nazanin" panose="00000400000000000000" pitchFamily="2" charset="-78"/>
              </a:rPr>
              <a:t>معیار </a:t>
            </a:r>
            <a:r>
              <a:rPr lang="fa-IR" sz="2800" dirty="0">
                <a:cs typeface="B Nazanin" panose="00000400000000000000" pitchFamily="2" charset="-78"/>
              </a:rPr>
              <a:t>بحرانی و حیاتی است. </a:t>
            </a:r>
            <a:r>
              <a:rPr lang="fa-IR" sz="2800" dirty="0" smtClean="0">
                <a:cs typeface="B Nazanin" panose="00000400000000000000" pitchFamily="2" charset="-78"/>
              </a:rPr>
              <a:t>ترک </a:t>
            </a:r>
            <a:r>
              <a:rPr lang="fa-IR" sz="2800" dirty="0">
                <a:cs typeface="B Nazanin" panose="00000400000000000000" pitchFamily="2" charset="-78"/>
              </a:rPr>
              <a:t>شکست برای مشتریان</a:t>
            </a:r>
            <a:r>
              <a:rPr lang="fa-IR" sz="2800" dirty="0" smtClean="0">
                <a:cs typeface="B Nazanin" panose="00000400000000000000" pitchFamily="2" charset="-78"/>
              </a:rPr>
              <a:t>، </a:t>
            </a:r>
            <a:r>
              <a:rPr lang="fa-IR" sz="2800" dirty="0">
                <a:cs typeface="B Nazanin" panose="00000400000000000000" pitchFamily="2" charset="-78"/>
              </a:rPr>
              <a:t>برنامه‌نویسی سمت کاربر را مستعد خطا می‌سازد.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13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 زمینه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231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313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2017-07-18T07:06:17Z</dcterms:modified>
</cp:coreProperties>
</file>