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80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مدل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UPFC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مثال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مدل حالت </a:t>
            </a:r>
            <a:r>
              <a:rPr lang="fa-IR" sz="2800" b="1" u="sng" dirty="0" smtClean="0">
                <a:cs typeface="B Nazanin" panose="00000400000000000000" pitchFamily="2" charset="-78"/>
              </a:rPr>
              <a:t>پایدار</a:t>
            </a:r>
            <a:r>
              <a:rPr lang="en-US" sz="2800" b="1" u="sng" dirty="0" smtClean="0">
                <a:cs typeface="B Nazanin" panose="00000400000000000000" pitchFamily="2" charset="-78"/>
              </a:rPr>
              <a:t>UPFC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از </a:t>
            </a:r>
            <a:r>
              <a:rPr lang="fa-IR" sz="2800" dirty="0" smtClean="0">
                <a:cs typeface="B Nazanin" panose="00000400000000000000" pitchFamily="2" charset="-78"/>
              </a:rPr>
              <a:t>اتلاف </a:t>
            </a:r>
            <a:r>
              <a:rPr lang="en-US" sz="2800" dirty="0">
                <a:cs typeface="B Nazanin" panose="00000400000000000000" pitchFamily="2" charset="-78"/>
              </a:rPr>
              <a:t>UPFC</a:t>
            </a:r>
            <a:r>
              <a:rPr lang="fa-IR" sz="2800" dirty="0">
                <a:cs typeface="B Nazanin" panose="00000400000000000000" pitchFamily="2" charset="-78"/>
              </a:rPr>
              <a:t>، در طول عملیات </a:t>
            </a:r>
            <a:r>
              <a:rPr lang="fa-IR" sz="2800" dirty="0" smtClean="0">
                <a:cs typeface="B Nazanin" panose="00000400000000000000" pitchFamily="2" charset="-78"/>
              </a:rPr>
              <a:t>حالت </a:t>
            </a:r>
            <a:r>
              <a:rPr lang="fa-IR" sz="2800" dirty="0">
                <a:cs typeface="B Nazanin" panose="00000400000000000000" pitchFamily="2" charset="-78"/>
              </a:rPr>
              <a:t>پایدار </a:t>
            </a:r>
            <a:r>
              <a:rPr lang="fa-IR" sz="2800" dirty="0" smtClean="0">
                <a:cs typeface="B Nazanin" panose="00000400000000000000" pitchFamily="2" charset="-78"/>
              </a:rPr>
              <a:t>که  </a:t>
            </a:r>
            <a:r>
              <a:rPr lang="fa-IR" sz="2800" dirty="0">
                <a:cs typeface="B Nazanin" panose="00000400000000000000" pitchFamily="2" charset="-78"/>
              </a:rPr>
              <a:t>قدرت واقعی تزریق شده را با توجه به </a:t>
            </a:r>
            <a:r>
              <a:rPr lang="fa-IR" sz="2800" dirty="0" smtClean="0">
                <a:cs typeface="B Nazanin" panose="00000400000000000000" pitchFamily="2" charset="-78"/>
              </a:rPr>
              <a:t>سیستم </a:t>
            </a:r>
            <a:r>
              <a:rPr lang="fa-IR" sz="2800" dirty="0">
                <a:cs typeface="B Nazanin" panose="00000400000000000000" pitchFamily="2" charset="-78"/>
              </a:rPr>
              <a:t>جذب نمی‌کند، چشم پوشی می‌کنیم.  تفسیر فیزیکی  این </a:t>
            </a:r>
            <a:r>
              <a:rPr lang="fa-IR" sz="2800" dirty="0" smtClean="0">
                <a:cs typeface="B Nazanin" panose="00000400000000000000" pitchFamily="2" charset="-78"/>
              </a:rPr>
              <a:t>عبارت </a:t>
            </a:r>
            <a:r>
              <a:rPr lang="fa-IR" sz="2800" dirty="0">
                <a:cs typeface="B Nazanin" panose="00000400000000000000" pitchFamily="2" charset="-78"/>
              </a:rPr>
              <a:t>این است که </a:t>
            </a:r>
            <a:r>
              <a:rPr lang="fa-IR" sz="2800" dirty="0" smtClean="0">
                <a:cs typeface="B Nazanin" panose="00000400000000000000" pitchFamily="2" charset="-78"/>
              </a:rPr>
              <a:t>ولتاژ </a:t>
            </a:r>
            <a:r>
              <a:rPr lang="fa-IR" sz="2800" dirty="0">
                <a:cs typeface="B Nazanin" panose="00000400000000000000" pitchFamily="2" charset="-78"/>
              </a:rPr>
              <a:t>خازن  لینک </a:t>
            </a:r>
            <a:r>
              <a:rPr lang="en-US" sz="2800" dirty="0" smtClean="0">
                <a:cs typeface="B Nazanin" panose="00000400000000000000" pitchFamily="2" charset="-78"/>
              </a:rPr>
              <a:t>dc</a:t>
            </a:r>
            <a:r>
              <a:rPr lang="fa-IR" sz="2800" dirty="0" smtClean="0">
                <a:cs typeface="B Nazanin" panose="00000400000000000000" pitchFamily="2" charset="-78"/>
              </a:rPr>
              <a:t> در  </a:t>
            </a:r>
            <a:r>
              <a:rPr lang="fa-IR" sz="2800" dirty="0">
                <a:cs typeface="B Nazanin" panose="00000400000000000000" pitchFamily="2" charset="-78"/>
              </a:rPr>
              <a:t>مقدار از پیش تعیین </a:t>
            </a:r>
            <a:r>
              <a:rPr lang="fa-IR" sz="2800" dirty="0" smtClean="0">
                <a:cs typeface="B Nazanin" panose="00000400000000000000" pitchFamily="2" charset="-78"/>
              </a:rPr>
              <a:t>شده </a:t>
            </a:r>
            <a:r>
              <a:rPr lang="en-US" sz="2800" dirty="0" err="1">
                <a:cs typeface="B Nazanin" panose="00000400000000000000" pitchFamily="2" charset="-78"/>
              </a:rPr>
              <a:t>V</a:t>
            </a:r>
            <a:r>
              <a:rPr lang="en-US" sz="2800" baseline="-25000" dirty="0" err="1">
                <a:cs typeface="B Nazanin" panose="00000400000000000000" pitchFamily="2" charset="-78"/>
              </a:rPr>
              <a:t>dc</a:t>
            </a:r>
            <a:r>
              <a:rPr lang="fa-IR" sz="2800" dirty="0">
                <a:cs typeface="B Nazanin" panose="00000400000000000000" pitchFamily="2" charset="-78"/>
              </a:rPr>
              <a:t> ثابت  باقی‌می‌ماند.  این  محدودیت باید با </a:t>
            </a:r>
            <a:r>
              <a:rPr lang="fa-IR" sz="2800" dirty="0" smtClean="0">
                <a:cs typeface="B Nazanin" panose="00000400000000000000" pitchFamily="2" charset="-78"/>
              </a:rPr>
              <a:t>معادلات  </a:t>
            </a:r>
            <a:r>
              <a:rPr lang="fa-IR" sz="2800" dirty="0">
                <a:cs typeface="B Nazanin" panose="00000400000000000000" pitchFamily="2" charset="-78"/>
              </a:rPr>
              <a:t>حالت پایدار </a:t>
            </a:r>
            <a:r>
              <a:rPr lang="en-US" sz="2800" dirty="0">
                <a:cs typeface="B Nazanin" panose="00000400000000000000" pitchFamily="2" charset="-78"/>
              </a:rPr>
              <a:t>UPFC</a:t>
            </a:r>
            <a:r>
              <a:rPr lang="fa-IR" sz="2800" dirty="0">
                <a:cs typeface="B Nazanin" panose="00000400000000000000" pitchFamily="2" charset="-78"/>
              </a:rPr>
              <a:t> برآورده‌شوند. بنابراین، </a:t>
            </a:r>
            <a:r>
              <a:rPr lang="fa-IR" sz="2800" dirty="0" smtClean="0">
                <a:cs typeface="B Nazanin" panose="00000400000000000000" pitchFamily="2" charset="-78"/>
              </a:rPr>
              <a:t>مدل </a:t>
            </a:r>
            <a:r>
              <a:rPr lang="fa-IR" sz="2800" dirty="0">
                <a:cs typeface="B Nazanin" panose="00000400000000000000" pitchFamily="2" charset="-78"/>
              </a:rPr>
              <a:t>حالت پایداری </a:t>
            </a:r>
            <a:r>
              <a:rPr lang="en-US" sz="2800" dirty="0" smtClean="0">
                <a:cs typeface="B Nazanin" panose="00000400000000000000" pitchFamily="2" charset="-78"/>
              </a:rPr>
              <a:t>UPFC</a:t>
            </a:r>
            <a:r>
              <a:rPr lang="fa-IR" sz="2800" dirty="0" smtClean="0">
                <a:cs typeface="B Nazanin" panose="00000400000000000000" pitchFamily="2" charset="-78"/>
              </a:rPr>
              <a:t>  </a:t>
            </a:r>
            <a:r>
              <a:rPr lang="fa-IR" sz="2800" dirty="0">
                <a:cs typeface="B Nazanin" panose="00000400000000000000" pitchFamily="2" charset="-78"/>
              </a:rPr>
              <a:t>بدست آمده از </a:t>
            </a:r>
            <a:r>
              <a:rPr lang="fa-IR" sz="2800" dirty="0" smtClean="0">
                <a:cs typeface="B Nazanin" panose="00000400000000000000" pitchFamily="2" charset="-78"/>
              </a:rPr>
              <a:t>معادله (</a:t>
            </a:r>
            <a:r>
              <a:rPr lang="en-US" sz="2800" dirty="0">
                <a:cs typeface="B Nazanin" panose="00000400000000000000" pitchFamily="2" charset="-78"/>
              </a:rPr>
              <a:t>9</a:t>
            </a:r>
            <a:r>
              <a:rPr lang="fa-IR" sz="2800" dirty="0">
                <a:cs typeface="B Nazanin" panose="00000400000000000000" pitchFamily="2" charset="-78"/>
              </a:rPr>
              <a:t>) </a:t>
            </a:r>
            <a:r>
              <a:rPr lang="fa-IR" sz="2800" dirty="0" smtClean="0">
                <a:cs typeface="B Nazanin" panose="00000400000000000000" pitchFamily="2" charset="-78"/>
              </a:rPr>
              <a:t>به  </a:t>
            </a:r>
            <a:r>
              <a:rPr lang="fa-IR" sz="2800" dirty="0">
                <a:cs typeface="B Nazanin" panose="00000400000000000000" pitchFamily="2" charset="-78"/>
              </a:rPr>
              <a:t>این شرح است 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18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67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مدل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UPFC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مثال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19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085164" y="1152122"/>
            <a:ext cx="4935935" cy="276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0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مدل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UPFC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مثال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مدل  پویای </a:t>
            </a:r>
            <a:r>
              <a:rPr lang="en-US" sz="2800" b="1" u="sng" dirty="0" smtClean="0">
                <a:cs typeface="B Nazanin" panose="00000400000000000000" pitchFamily="2" charset="-78"/>
              </a:rPr>
              <a:t>UPFC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مدل پویای مدار قدرت </a:t>
            </a:r>
            <a:r>
              <a:rPr lang="en-US" sz="2800" dirty="0">
                <a:cs typeface="B Nazanin" panose="00000400000000000000" pitchFamily="2" charset="-78"/>
              </a:rPr>
              <a:t>UPFC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در</a:t>
            </a:r>
            <a:r>
              <a:rPr lang="en-US" sz="2800" dirty="0" err="1" smtClean="0">
                <a:cs typeface="B Nazanin" panose="00000400000000000000" pitchFamily="2" charset="-78"/>
              </a:rPr>
              <a:t>abc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(استاتور) فریم مرجع  نیز توسط معادله (</a:t>
            </a:r>
            <a:r>
              <a:rPr lang="en-US" sz="2800" dirty="0">
                <a:cs typeface="B Nazanin" panose="00000400000000000000" pitchFamily="2" charset="-78"/>
              </a:rPr>
              <a:t>9</a:t>
            </a:r>
            <a:r>
              <a:rPr lang="fa-IR" sz="2800" dirty="0">
                <a:cs typeface="B Nazanin" panose="00000400000000000000" pitchFamily="2" charset="-78"/>
              </a:rPr>
              <a:t>) داده شده‌است. </a:t>
            </a:r>
            <a:r>
              <a:rPr lang="fa-IR" sz="2800" dirty="0" smtClean="0">
                <a:cs typeface="B Nazanin" panose="00000400000000000000" pitchFamily="2" charset="-78"/>
              </a:rPr>
              <a:t>ماتریس تبدیل </a:t>
            </a:r>
            <a:r>
              <a:rPr lang="en-US" sz="2800" dirty="0">
                <a:cs typeface="B Nazanin" panose="00000400000000000000" pitchFamily="2" charset="-78"/>
              </a:rPr>
              <a:t>Park</a:t>
            </a:r>
            <a:r>
              <a:rPr lang="fa-IR" sz="2800" dirty="0">
                <a:cs typeface="B Nazanin" panose="00000400000000000000" pitchFamily="2" charset="-78"/>
              </a:rPr>
              <a:t> بسط‌یافته معادله (</a:t>
            </a:r>
            <a:r>
              <a:rPr lang="en-US" sz="2800" dirty="0">
                <a:cs typeface="B Nazanin" panose="00000400000000000000" pitchFamily="2" charset="-78"/>
              </a:rPr>
              <a:t>11</a:t>
            </a:r>
            <a:r>
              <a:rPr lang="fa-IR" sz="2800" dirty="0">
                <a:cs typeface="B Nazanin" panose="00000400000000000000" pitchFamily="2" charset="-78"/>
              </a:rPr>
              <a:t>)  برای توسعه </a:t>
            </a:r>
            <a:r>
              <a:rPr lang="fa-IR" sz="2800" dirty="0" smtClean="0">
                <a:cs typeface="B Nazanin" panose="00000400000000000000" pitchFamily="2" charset="-78"/>
              </a:rPr>
              <a:t>فرم متغییر-زمانی </a:t>
            </a:r>
            <a:r>
              <a:rPr lang="fa-IR" sz="2800" dirty="0">
                <a:cs typeface="B Nazanin" panose="00000400000000000000" pitchFamily="2" charset="-78"/>
              </a:rPr>
              <a:t>معادله (</a:t>
            </a:r>
            <a:r>
              <a:rPr lang="en-US" sz="2800" dirty="0">
                <a:cs typeface="B Nazanin" panose="00000400000000000000" pitchFamily="2" charset="-78"/>
              </a:rPr>
              <a:t>9</a:t>
            </a:r>
            <a:r>
              <a:rPr lang="fa-IR" sz="2800" dirty="0">
                <a:cs typeface="B Nazanin" panose="00000400000000000000" pitchFamily="2" charset="-78"/>
              </a:rPr>
              <a:t>) </a:t>
            </a:r>
            <a:r>
              <a:rPr lang="fa-IR" sz="2800" dirty="0" smtClean="0">
                <a:cs typeface="B Nazanin" panose="00000400000000000000" pitchFamily="2" charset="-78"/>
              </a:rPr>
              <a:t>در  </a:t>
            </a:r>
            <a:r>
              <a:rPr lang="fa-IR" sz="2800" dirty="0">
                <a:cs typeface="B Nazanin" panose="00000400000000000000" pitchFamily="2" charset="-78"/>
              </a:rPr>
              <a:t>فریم مرجع  چرخشی دو محوره </a:t>
            </a:r>
            <a:r>
              <a:rPr lang="en-US" sz="2800" dirty="0">
                <a:cs typeface="B Nazanin" panose="00000400000000000000" pitchFamily="2" charset="-78"/>
              </a:rPr>
              <a:t>(d-q-o)</a:t>
            </a:r>
            <a:r>
              <a:rPr lang="fa-IR" sz="2800" dirty="0">
                <a:cs typeface="B Nazanin" panose="00000400000000000000" pitchFamily="2" charset="-78"/>
              </a:rPr>
              <a:t> همانطور که توسط معادله (</a:t>
            </a:r>
            <a:r>
              <a:rPr lang="en-US" sz="2800" dirty="0">
                <a:cs typeface="B Nazanin" panose="00000400000000000000" pitchFamily="2" charset="-78"/>
              </a:rPr>
              <a:t>12</a:t>
            </a:r>
            <a:r>
              <a:rPr lang="fa-IR" sz="2800" dirty="0">
                <a:cs typeface="B Nazanin" panose="00000400000000000000" pitchFamily="2" charset="-78"/>
              </a:rPr>
              <a:t>) ارائه می‌شود، استفاده می‌شود :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20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552296" y="4603173"/>
            <a:ext cx="3944278" cy="68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83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مدل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UPFC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مثال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جایی </a:t>
            </a:r>
            <a:r>
              <a:rPr lang="fa-IR" sz="2800" dirty="0" smtClean="0">
                <a:cs typeface="B Nazanin" panose="00000400000000000000" pitchFamily="2" charset="-78"/>
              </a:rPr>
              <a:t>که</a:t>
            </a:r>
            <a:r>
              <a:rPr lang="en-US" sz="2800" dirty="0" smtClean="0">
                <a:cs typeface="B Nazanin" panose="00000400000000000000" pitchFamily="2" charset="-78"/>
              </a:rPr>
              <a:t>P </a:t>
            </a:r>
            <a:r>
              <a:rPr lang="fa-IR" sz="2800" dirty="0" smtClean="0">
                <a:cs typeface="B Nazanin" panose="00000400000000000000" pitchFamily="2" charset="-78"/>
              </a:rPr>
              <a:t> یک  </a:t>
            </a:r>
            <a:r>
              <a:rPr lang="fa-IR" sz="2800" dirty="0">
                <a:cs typeface="B Nazanin" panose="00000400000000000000" pitchFamily="2" charset="-78"/>
              </a:rPr>
              <a:t>ماتریس </a:t>
            </a:r>
            <a:r>
              <a:rPr lang="fa-IR" sz="2800" dirty="0" smtClean="0">
                <a:cs typeface="B Nazanin" panose="00000400000000000000" pitchFamily="2" charset="-78"/>
              </a:rPr>
              <a:t>تبدیل</a:t>
            </a:r>
            <a:r>
              <a:rPr lang="en-US" sz="2800" dirty="0" smtClean="0">
                <a:cs typeface="B Nazanin" panose="00000400000000000000" pitchFamily="2" charset="-78"/>
              </a:rPr>
              <a:t>ark  </a:t>
            </a:r>
            <a:r>
              <a:rPr lang="en-US" sz="2800" dirty="0">
                <a:cs typeface="B Nazanin" panose="00000400000000000000" pitchFamily="2" charset="-78"/>
              </a:rPr>
              <a:t>3*3 </a:t>
            </a:r>
            <a:r>
              <a:rPr lang="fa-IR" sz="2800" dirty="0" smtClean="0">
                <a:cs typeface="B Nazanin" panose="00000400000000000000" pitchFamily="2" charset="-78"/>
              </a:rPr>
              <a:t> است </a:t>
            </a:r>
            <a:r>
              <a:rPr lang="fa-IR" sz="2800" dirty="0">
                <a:cs typeface="B Nazanin" panose="00000400000000000000" pitchFamily="2" charset="-78"/>
              </a:rPr>
              <a:t>: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21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733780" y="2931282"/>
            <a:ext cx="6194226" cy="171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93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200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2017-07-18T06:27:02Z</dcterms:modified>
</cp:coreProperties>
</file>