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838" autoAdjust="0"/>
    <p:restoredTop sz="94660"/>
  </p:normalViewPr>
  <p:slideViewPr>
    <p:cSldViewPr snapToGrid="0">
      <p:cViewPr varScale="1">
        <p:scale>
          <a:sx n="74" d="100"/>
          <a:sy n="74" d="100"/>
        </p:scale>
        <p:origin x="804"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مقدمه</a:t>
            </a:r>
            <a:endParaRPr lang="en-US" sz="1600"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کارهای مرتبط</a:t>
            </a:r>
            <a:endParaRPr lang="en-US" sz="1600"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مدل قابلیت اعتماد</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en-US" sz="1600" dirty="0" smtClean="0">
                <a:solidFill>
                  <a:schemeClr val="bg1"/>
                </a:solidFill>
                <a:cs typeface="B Nazanin" panose="00000400000000000000" pitchFamily="2" charset="-78"/>
              </a:rPr>
              <a:t>VANET</a:t>
            </a:r>
            <a:r>
              <a:rPr lang="fa-IR" sz="1600" dirty="0" smtClean="0">
                <a:solidFill>
                  <a:schemeClr val="bg1"/>
                </a:solidFill>
                <a:cs typeface="B Nazanin" panose="00000400000000000000" pitchFamily="2" charset="-78"/>
              </a:rPr>
              <a:t> گرا </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پروتکل مسیریابی </a:t>
            </a:r>
            <a:endParaRPr lang="en-US" sz="1600"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نتیجه گیری</a:t>
            </a:r>
            <a:endParaRPr lang="en-US" sz="16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مبنای </a:t>
            </a:r>
            <a:r>
              <a:rPr lang="fa-IR" sz="2800" b="1" u="sng" dirty="0">
                <a:cs typeface="B Nazanin" panose="00000400000000000000" pitchFamily="2" charset="-78"/>
              </a:rPr>
              <a:t>مدل‌های جریان ترافیک مربوط به وسایل </a:t>
            </a:r>
            <a:r>
              <a:rPr lang="fa-IR" sz="2800" b="1" u="sng" dirty="0" smtClean="0">
                <a:cs typeface="B Nazanin" panose="00000400000000000000" pitchFamily="2" charset="-78"/>
              </a:rPr>
              <a:t>نقلیه</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دو رویکرد عمده برای انتشار مکانی-زمانی جریان ترافیکی مربوط به وسایل نقلیه وجود دارد. به اصطلاح، مدل‌های جریان ماکروسکوپی و میکروسکوپی. رویکرد ماکروسکوپی از جریان ترافیکی مانند جریان فیزیکی یک سیال روان تصویر برمی‌دارد. این پویایی ترافیک را در شرایط مقادیر ماکروسکوپی انباشته‌شده مانند شدت ترافیک </a:t>
            </a:r>
            <a:r>
              <a:rPr lang="en-US" sz="2800" dirty="0">
                <a:cs typeface="B Nazanin" panose="00000400000000000000" pitchFamily="2" charset="-78"/>
              </a:rPr>
              <a:t>p(</a:t>
            </a:r>
            <a:r>
              <a:rPr lang="en-US" sz="2800" dirty="0" err="1">
                <a:cs typeface="B Nazanin" panose="00000400000000000000" pitchFamily="2" charset="-78"/>
              </a:rPr>
              <a:t>x,t</a:t>
            </a:r>
            <a:r>
              <a:rPr lang="en-US" sz="2800" dirty="0">
                <a:cs typeface="B Nazanin" panose="00000400000000000000" pitchFamily="2" charset="-78"/>
              </a:rPr>
              <a:t>)، </a:t>
            </a:r>
            <a:r>
              <a:rPr lang="fa-IR" sz="2800" dirty="0">
                <a:cs typeface="B Nazanin" panose="00000400000000000000" pitchFamily="2" charset="-78"/>
              </a:rPr>
              <a:t>جریان ترافیک </a:t>
            </a:r>
            <a:r>
              <a:rPr lang="en-US" sz="2800" dirty="0">
                <a:cs typeface="B Nazanin" panose="00000400000000000000" pitchFamily="2" charset="-78"/>
              </a:rPr>
              <a:t>q(</a:t>
            </a:r>
            <a:r>
              <a:rPr lang="en-US" sz="2800" dirty="0" err="1">
                <a:cs typeface="B Nazanin" panose="00000400000000000000" pitchFamily="2" charset="-78"/>
              </a:rPr>
              <a:t>x,t</a:t>
            </a:r>
            <a:r>
              <a:rPr lang="en-US" sz="2800" dirty="0">
                <a:cs typeface="B Nazanin" panose="00000400000000000000" pitchFamily="2" charset="-78"/>
              </a:rPr>
              <a:t>)، </a:t>
            </a:r>
            <a:r>
              <a:rPr lang="fa-IR" sz="2800" dirty="0">
                <a:cs typeface="B Nazanin" panose="00000400000000000000" pitchFamily="2" charset="-78"/>
              </a:rPr>
              <a:t>و سرعت میانگین </a:t>
            </a:r>
            <a:r>
              <a:rPr lang="en-US" sz="2800" dirty="0">
                <a:cs typeface="B Nazanin" panose="00000400000000000000" pitchFamily="2" charset="-78"/>
              </a:rPr>
              <a:t>v(</a:t>
            </a:r>
            <a:r>
              <a:rPr lang="en-US" sz="2800" dirty="0" err="1">
                <a:cs typeface="B Nazanin" panose="00000400000000000000" pitchFamily="2" charset="-78"/>
              </a:rPr>
              <a:t>x,t</a:t>
            </a:r>
            <a:r>
              <a:rPr lang="en-US" sz="2800" dirty="0" smtClean="0">
                <a:cs typeface="B Nazanin" panose="00000400000000000000" pitchFamily="2" charset="-78"/>
              </a:rPr>
              <a:t>)</a:t>
            </a:r>
            <a:r>
              <a:rPr lang="fa-IR" sz="2800" dirty="0" smtClean="0">
                <a:cs typeface="B Nazanin" panose="00000400000000000000" pitchFamily="2" charset="-78"/>
              </a:rPr>
              <a:t> مانند </a:t>
            </a:r>
            <a:r>
              <a:rPr lang="fa-IR" sz="2800" dirty="0">
                <a:cs typeface="B Nazanin" panose="00000400000000000000" pitchFamily="2" charset="-78"/>
              </a:rPr>
              <a:t>تابعی از فضای </a:t>
            </a:r>
            <a:r>
              <a:rPr lang="en-US" sz="2800" dirty="0" smtClean="0">
                <a:cs typeface="B Nazanin" panose="00000400000000000000" pitchFamily="2" charset="-78"/>
              </a:rPr>
              <a:t>x</a:t>
            </a:r>
            <a:r>
              <a:rPr lang="fa-IR" sz="2800" dirty="0" smtClean="0">
                <a:cs typeface="B Nazanin" panose="00000400000000000000" pitchFamily="2" charset="-78"/>
              </a:rPr>
              <a:t> و </a:t>
            </a:r>
            <a:r>
              <a:rPr lang="fa-IR" sz="2800" dirty="0">
                <a:cs typeface="B Nazanin" panose="00000400000000000000" pitchFamily="2" charset="-78"/>
              </a:rPr>
              <a:t>زمان </a:t>
            </a:r>
            <a:r>
              <a:rPr lang="en-US" sz="2800" dirty="0" smtClean="0">
                <a:cs typeface="B Nazanin" panose="00000400000000000000" pitchFamily="2" charset="-78"/>
              </a:rPr>
              <a:t>t</a:t>
            </a:r>
            <a:r>
              <a:rPr lang="fa-IR" sz="2800" dirty="0" smtClean="0">
                <a:cs typeface="B Nazanin" panose="00000400000000000000" pitchFamily="2" charset="-78"/>
              </a:rPr>
              <a:t> متناظر </a:t>
            </a:r>
            <a:r>
              <a:rPr lang="fa-IR" sz="2800" dirty="0">
                <a:cs typeface="B Nazanin" panose="00000400000000000000" pitchFamily="2" charset="-78"/>
              </a:rPr>
              <a:t>با معادلات دیفرانسیل با مشتقات جزئی شرح می‌دهد.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43</a:t>
            </a:r>
            <a:endParaRPr lang="en-US" dirty="0"/>
          </a:p>
        </p:txBody>
      </p:sp>
    </p:spTree>
    <p:extLst>
      <p:ext uri="{BB962C8B-B14F-4D97-AF65-F5344CB8AC3E}">
        <p14:creationId xmlns:p14="http://schemas.microsoft.com/office/powerpoint/2010/main" val="36318374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مقدمه</a:t>
            </a:r>
            <a:endParaRPr lang="en-US" sz="1600"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کارهای مرتبط</a:t>
            </a:r>
            <a:endParaRPr lang="en-US" sz="1600"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مدل قابلیت اعتماد</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en-US" sz="1600" dirty="0" smtClean="0">
                <a:solidFill>
                  <a:schemeClr val="bg1"/>
                </a:solidFill>
                <a:cs typeface="B Nazanin" panose="00000400000000000000" pitchFamily="2" charset="-78"/>
              </a:rPr>
              <a:t>VANET</a:t>
            </a:r>
            <a:r>
              <a:rPr lang="fa-IR" sz="1600" dirty="0" smtClean="0">
                <a:solidFill>
                  <a:schemeClr val="bg1"/>
                </a:solidFill>
                <a:cs typeface="B Nazanin" panose="00000400000000000000" pitchFamily="2" charset="-78"/>
              </a:rPr>
              <a:t> گرا </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پروتکل مسیریابی </a:t>
            </a:r>
            <a:endParaRPr lang="en-US" sz="1600"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نتیجه گیری</a:t>
            </a:r>
            <a:endParaRPr lang="en-US" sz="16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این پارامترها با استفاده از روابط زیر به مقدار میانگین مرتبط هستند: </a:t>
            </a: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43</a:t>
            </a:r>
            <a:endParaRPr lang="en-US" dirty="0"/>
          </a:p>
        </p:txBody>
      </p:sp>
      <p:pic>
        <p:nvPicPr>
          <p:cNvPr id="25" name="Picture 24"/>
          <p:cNvPicPr/>
          <p:nvPr/>
        </p:nvPicPr>
        <p:blipFill>
          <a:blip r:embed="rId2"/>
          <a:stretch>
            <a:fillRect/>
          </a:stretch>
        </p:blipFill>
        <p:spPr>
          <a:xfrm>
            <a:off x="2310115" y="2066462"/>
            <a:ext cx="4740390" cy="2121073"/>
          </a:xfrm>
          <a:prstGeom prst="rect">
            <a:avLst/>
          </a:prstGeom>
        </p:spPr>
      </p:pic>
    </p:spTree>
    <p:extLst>
      <p:ext uri="{BB962C8B-B14F-4D97-AF65-F5344CB8AC3E}">
        <p14:creationId xmlns:p14="http://schemas.microsoft.com/office/powerpoint/2010/main" val="9875765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مقدمه</a:t>
            </a:r>
            <a:endParaRPr lang="en-US" sz="1600"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کارهای مرتبط</a:t>
            </a:r>
            <a:endParaRPr lang="en-US" sz="1600"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مدل قابلیت اعتماد</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en-US" sz="1600" dirty="0" smtClean="0">
                <a:solidFill>
                  <a:schemeClr val="bg1"/>
                </a:solidFill>
                <a:cs typeface="B Nazanin" panose="00000400000000000000" pitchFamily="2" charset="-78"/>
              </a:rPr>
              <a:t>VANET</a:t>
            </a:r>
            <a:r>
              <a:rPr lang="fa-IR" sz="1600" dirty="0" smtClean="0">
                <a:solidFill>
                  <a:schemeClr val="bg1"/>
                </a:solidFill>
                <a:cs typeface="B Nazanin" panose="00000400000000000000" pitchFamily="2" charset="-78"/>
              </a:rPr>
              <a:t> گرا </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پروتکل مسیریابی </a:t>
            </a:r>
            <a:endParaRPr lang="en-US" sz="1600"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نتیجه گیری</a:t>
            </a:r>
            <a:endParaRPr lang="en-US" sz="16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رویکرد میکروسکوپی اعمالی مانند افزایش شتاب، کاهش شتاب، و تغییر خط هر وسیله نقلیه به ترافیک‌های پیرامون را مدل می‌کنند. این می‌داند که رویکرد ماکروسکوپی می‌تواند برای شرح وضعیت جریان ترافیکی خودروهای عمومی و شخصی استفاده شود. از این رو، از مدل جریان ترافیک ماکروسکوپی برای شرح جریان ترافیک وابسته به خودروهای نقلیه و استفاده از سرعت میانگین برای بررسی توزیع ریاضی حرکت وسایل نقلیه در طول شبکه گرافیکی استفاده می‌کنیم.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43</a:t>
            </a:r>
            <a:endParaRPr lang="en-US" dirty="0"/>
          </a:p>
        </p:txBody>
      </p:sp>
    </p:spTree>
    <p:extLst>
      <p:ext uri="{BB962C8B-B14F-4D97-AF65-F5344CB8AC3E}">
        <p14:creationId xmlns:p14="http://schemas.microsoft.com/office/powerpoint/2010/main" val="270617943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مقدمه</a:t>
            </a:r>
            <a:endParaRPr lang="en-US" sz="1600"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کارهای مرتبط</a:t>
            </a:r>
            <a:endParaRPr lang="en-US" sz="1600"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مدل قابلیت اعتماد</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en-US" sz="1600" dirty="0" smtClean="0">
                <a:solidFill>
                  <a:schemeClr val="bg1"/>
                </a:solidFill>
                <a:cs typeface="B Nazanin" panose="00000400000000000000" pitchFamily="2" charset="-78"/>
              </a:rPr>
              <a:t>VANET</a:t>
            </a:r>
            <a:r>
              <a:rPr lang="fa-IR" sz="1600" dirty="0" smtClean="0">
                <a:solidFill>
                  <a:schemeClr val="bg1"/>
                </a:solidFill>
                <a:cs typeface="B Nazanin" panose="00000400000000000000" pitchFamily="2" charset="-78"/>
              </a:rPr>
              <a:t> گرا </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پروتکل مسیریابی </a:t>
            </a:r>
            <a:endParaRPr lang="en-US" sz="1600"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نتیجه گیری</a:t>
            </a:r>
            <a:endParaRPr lang="en-US" sz="16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مدل قابلیت اعتماد لینک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u="sng" dirty="0">
                <a:cs typeface="B Nazanin" panose="00000400000000000000" pitchFamily="2" charset="-78"/>
              </a:rPr>
              <a:t>تعریف</a:t>
            </a:r>
            <a:r>
              <a:rPr lang="fa-IR" sz="2800" dirty="0">
                <a:cs typeface="B Nazanin" panose="00000400000000000000" pitchFamily="2" charset="-78"/>
              </a:rPr>
              <a:t>: قابلیت اعتماد لینک به عنوان احتمالی که یک لینک ارتباطی مستقیم بین دو خودرو به طور مداوم بین یک دوره زمان مشخص دردسترس باشد، تعیین می‌شود. با ارائه یک بازه پیش </a:t>
            </a:r>
            <a:r>
              <a:rPr lang="fa-IR" sz="2800" dirty="0" smtClean="0">
                <a:cs typeface="B Nazanin" panose="00000400000000000000" pitchFamily="2" charset="-78"/>
              </a:rPr>
              <a:t>بینی</a:t>
            </a:r>
            <a:r>
              <a:rPr lang="en-US" sz="2800" dirty="0" err="1" smtClean="0">
                <a:cs typeface="B Nazanin" panose="00000400000000000000" pitchFamily="2" charset="-78"/>
              </a:rPr>
              <a:t>T</a:t>
            </a:r>
            <a:r>
              <a:rPr lang="en-US" sz="2800" baseline="-25000" dirty="0" err="1" smtClean="0">
                <a:cs typeface="B Nazanin" panose="00000400000000000000" pitchFamily="2" charset="-78"/>
              </a:rPr>
              <a:t>p</a:t>
            </a:r>
            <a:r>
              <a:rPr lang="en-US" sz="2800" dirty="0" smtClean="0">
                <a:cs typeface="B Nazanin" panose="00000400000000000000" pitchFamily="2" charset="-78"/>
              </a:rPr>
              <a:t> </a:t>
            </a:r>
            <a:r>
              <a:rPr lang="fa-IR" sz="2800" dirty="0" smtClean="0">
                <a:cs typeface="B Nazanin" panose="00000400000000000000" pitchFamily="2" charset="-78"/>
              </a:rPr>
              <a:t> برای </a:t>
            </a:r>
            <a:r>
              <a:rPr lang="fa-IR" sz="2800" dirty="0">
                <a:cs typeface="B Nazanin" panose="00000400000000000000" pitchFamily="2" charset="-78"/>
              </a:rPr>
              <a:t>دسترس‌پذیری مداوم یک لینک </a:t>
            </a:r>
            <a:r>
              <a:rPr lang="fa-IR" sz="2800" dirty="0" smtClean="0">
                <a:cs typeface="B Nazanin" panose="00000400000000000000" pitchFamily="2" charset="-78"/>
              </a:rPr>
              <a:t>ویژه</a:t>
            </a:r>
            <a:r>
              <a:rPr lang="en-US" sz="2800" dirty="0" smtClean="0">
                <a:cs typeface="B Nazanin" panose="00000400000000000000" pitchFamily="2" charset="-78"/>
              </a:rPr>
              <a:t>l </a:t>
            </a:r>
            <a:r>
              <a:rPr lang="fa-IR" sz="2800" dirty="0" smtClean="0">
                <a:cs typeface="B Nazanin" panose="00000400000000000000" pitchFamily="2" charset="-78"/>
              </a:rPr>
              <a:t> بین </a:t>
            </a:r>
            <a:r>
              <a:rPr lang="fa-IR" sz="2800" dirty="0">
                <a:cs typeface="B Nazanin" panose="00000400000000000000" pitchFamily="2" charset="-78"/>
              </a:rPr>
              <a:t>دو وسیله نقلیه در </a:t>
            </a:r>
            <a:r>
              <a:rPr lang="en-US" sz="2800" dirty="0">
                <a:cs typeface="B Nazanin" panose="00000400000000000000" pitchFamily="2" charset="-78"/>
              </a:rPr>
              <a:t>t، </a:t>
            </a:r>
            <a:r>
              <a:rPr lang="fa-IR" sz="2800" dirty="0">
                <a:cs typeface="B Nazanin" panose="00000400000000000000" pitchFamily="2" charset="-78"/>
              </a:rPr>
              <a:t>مقدار قابلیت اعتماد لینک </a:t>
            </a:r>
            <a:r>
              <a:rPr lang="en-US" sz="2800" dirty="0">
                <a:cs typeface="B Nazanin" panose="00000400000000000000" pitchFamily="2" charset="-78"/>
              </a:rPr>
              <a:t>r(l) </a:t>
            </a:r>
            <a:r>
              <a:rPr lang="fa-IR" sz="2800" dirty="0" smtClean="0">
                <a:cs typeface="B Nazanin" panose="00000400000000000000" pitchFamily="2" charset="-78"/>
              </a:rPr>
              <a:t> به </a:t>
            </a:r>
            <a:r>
              <a:rPr lang="fa-IR" sz="2800" dirty="0">
                <a:cs typeface="B Nazanin" panose="00000400000000000000" pitchFamily="2" charset="-78"/>
              </a:rPr>
              <a:t>شرح زیر تعیین می‌شود: </a:t>
            </a: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43</a:t>
            </a:r>
            <a:endParaRPr lang="en-US" dirty="0"/>
          </a:p>
        </p:txBody>
      </p:sp>
      <p:pic>
        <p:nvPicPr>
          <p:cNvPr id="25" name="Picture 24"/>
          <p:cNvPicPr/>
          <p:nvPr/>
        </p:nvPicPr>
        <p:blipFill>
          <a:blip r:embed="rId2"/>
          <a:stretch>
            <a:fillRect/>
          </a:stretch>
        </p:blipFill>
        <p:spPr>
          <a:xfrm>
            <a:off x="1552635" y="4643122"/>
            <a:ext cx="5943600" cy="942340"/>
          </a:xfrm>
          <a:prstGeom prst="rect">
            <a:avLst/>
          </a:prstGeom>
        </p:spPr>
      </p:pic>
    </p:spTree>
    <p:extLst>
      <p:ext uri="{BB962C8B-B14F-4D97-AF65-F5344CB8AC3E}">
        <p14:creationId xmlns:p14="http://schemas.microsoft.com/office/powerpoint/2010/main" val="233282033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304</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2017-07-13T08:28:22Z</dcterms:modified>
</cp:coreProperties>
</file>