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11" r:id="rId6"/>
    <p:sldId id="312" r:id="rId7"/>
    <p:sldId id="299" r:id="rId8"/>
    <p:sldId id="307" r:id="rId9"/>
    <p:sldId id="313" r:id="rId10"/>
    <p:sldId id="300" r:id="rId11"/>
    <p:sldId id="308" r:id="rId12"/>
    <p:sldId id="314" r:id="rId13"/>
    <p:sldId id="315" r:id="rId14"/>
    <p:sldId id="316" r:id="rId15"/>
    <p:sldId id="317" r:id="rId16"/>
    <p:sldId id="318" r:id="rId17"/>
    <p:sldId id="319" r:id="rId18"/>
    <p:sldId id="301" r:id="rId19"/>
    <p:sldId id="309" r:id="rId20"/>
    <p:sldId id="320" r:id="rId21"/>
    <p:sldId id="321" r:id="rId22"/>
    <p:sldId id="322" r:id="rId23"/>
    <p:sldId id="323" r:id="rId24"/>
    <p:sldId id="324" r:id="rId25"/>
    <p:sldId id="325" r:id="rId26"/>
    <p:sldId id="326" r:id="rId27"/>
    <p:sldId id="327" r:id="rId28"/>
    <p:sldId id="328" r:id="rId29"/>
    <p:sldId id="302" r:id="rId30"/>
    <p:sldId id="310" r:id="rId31"/>
    <p:sldId id="329" r:id="rId32"/>
    <p:sldId id="330" r:id="rId33"/>
    <p:sldId id="331" r:id="rId34"/>
    <p:sldId id="332" r:id="rId35"/>
    <p:sldId id="333" r:id="rId36"/>
    <p:sldId id="303" r:id="rId37"/>
    <p:sldId id="30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92" d="100"/>
          <a:sy n="92" d="100"/>
        </p:scale>
        <p:origin x="816" y="-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018" y="1689850"/>
            <a:ext cx="4333461" cy="3970717"/>
          </a:xfrm>
          <a:prstGeom prst="rect">
            <a:avLst/>
          </a:prstGeom>
          <a:ln>
            <a:noFill/>
          </a:ln>
          <a:effectLst>
            <a:outerShdw blurRad="292100" dist="139700" dir="2700000" algn="tl" rotWithShape="0">
              <a:srgbClr val="333333">
                <a:alpha val="65000"/>
              </a:srgbClr>
            </a:outerShdw>
          </a:effectLst>
        </p:spPr>
      </p:pic>
      <p:sp>
        <p:nvSpPr>
          <p:cNvPr id="4" name="Rectangle 3"/>
          <p:cNvSpPr/>
          <p:nvPr/>
        </p:nvSpPr>
        <p:spPr>
          <a:xfrm>
            <a:off x="4746892" y="1692095"/>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200" b="1" dirty="0">
                <a:cs typeface="B Nazanin" panose="00000400000000000000" pitchFamily="2" charset="-78"/>
              </a:rPr>
              <a:t>استاد راهنما: </a:t>
            </a:r>
          </a:p>
          <a:p>
            <a:pPr algn="ctr" rtl="1"/>
            <a:endParaRPr lang="fa-IR" sz="2200" dirty="0" smtClean="0">
              <a:cs typeface="B Nazanin" panose="00000400000000000000" pitchFamily="2" charset="-78"/>
            </a:endParaRPr>
          </a:p>
        </p:txBody>
      </p:sp>
      <p:sp>
        <p:nvSpPr>
          <p:cNvPr id="38" name="Rectangle 37"/>
          <p:cNvSpPr/>
          <p:nvPr/>
        </p:nvSpPr>
        <p:spPr>
          <a:xfrm>
            <a:off x="4713172" y="3112748"/>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200" b="1" dirty="0">
                <a:cs typeface="B Nazanin" panose="00000400000000000000" pitchFamily="2" charset="-78"/>
              </a:rPr>
              <a:t>دانشجو: </a:t>
            </a:r>
          </a:p>
          <a:p>
            <a:pPr algn="ctr" rtl="1"/>
            <a:endParaRPr lang="fa-IR" sz="2200" dirty="0" smtClean="0">
              <a:cs typeface="B Nazanin" panose="00000400000000000000" pitchFamily="2" charset="-78"/>
            </a:endParaRPr>
          </a:p>
        </p:txBody>
      </p:sp>
      <p:sp>
        <p:nvSpPr>
          <p:cNvPr id="39" name="Rectangle 38"/>
          <p:cNvSpPr/>
          <p:nvPr/>
        </p:nvSpPr>
        <p:spPr>
          <a:xfrm>
            <a:off x="4740608" y="4533401"/>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200" b="1" dirty="0" smtClean="0">
                <a:cs typeface="B Nazanin" panose="00000400000000000000" pitchFamily="2" charset="-78"/>
              </a:rPr>
              <a:t>تاریخ دفاع: </a:t>
            </a:r>
          </a:p>
          <a:p>
            <a:pPr algn="ctr" rtl="1"/>
            <a:endParaRPr lang="fa-IR" sz="2200" dirty="0" smtClean="0">
              <a:cs typeface="B Nazanin" panose="00000400000000000000" pitchFamily="2" charset="-78"/>
            </a:endParaRPr>
          </a:p>
        </p:txBody>
      </p:sp>
      <p:sp>
        <p:nvSpPr>
          <p:cNvPr id="15" name="Rounded Rectangle 14"/>
          <p:cNvSpPr/>
          <p:nvPr/>
        </p:nvSpPr>
        <p:spPr>
          <a:xfrm>
            <a:off x="98090" y="497457"/>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r" rtl="1"/>
            <a:r>
              <a:rPr lang="fa-IR" b="1" dirty="0" smtClean="0">
                <a:cs typeface="B Nazanin" panose="00000400000000000000" pitchFamily="2" charset="-78"/>
              </a:rPr>
              <a:t> عنوان </a:t>
            </a:r>
            <a:r>
              <a:rPr lang="fa-IR" b="1" dirty="0">
                <a:cs typeface="B Nazanin" panose="00000400000000000000" pitchFamily="2" charset="-78"/>
              </a:rPr>
              <a:t>پایان </a:t>
            </a:r>
            <a:r>
              <a:rPr lang="fa-IR" b="1" dirty="0">
                <a:cs typeface="B Nazanin" panose="00000400000000000000" pitchFamily="2" charset="-78"/>
              </a:rPr>
              <a:t>نامه</a:t>
            </a:r>
            <a:r>
              <a:rPr lang="fa-IR" b="1" dirty="0" smtClean="0">
                <a:cs typeface="B Nazanin" panose="00000400000000000000" pitchFamily="2" charset="-78"/>
              </a:rPr>
              <a:t>: اعتبار </a:t>
            </a:r>
            <a:r>
              <a:rPr lang="fa-IR" b="1" dirty="0">
                <a:cs typeface="B Nazanin" panose="00000400000000000000" pitchFamily="2" charset="-78"/>
              </a:rPr>
              <a:t>سنجی خارجی قاعده تصمیم گیری بالینی خونریزی ساب آراکنوئید </a:t>
            </a:r>
            <a:r>
              <a:rPr lang="fa-IR" b="1" dirty="0" smtClean="0">
                <a:cs typeface="B Nazanin" panose="00000400000000000000" pitchFamily="2" charset="-78"/>
              </a:rPr>
              <a:t>اتاوا</a:t>
            </a:r>
            <a:endParaRPr lang="fa-IR" b="1" dirty="0">
              <a:cs typeface="B Nazanin" panose="00000400000000000000" pitchFamily="2" charset="-78"/>
            </a:endParaRPr>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endParaRPr lang="fa-IR" sz="5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روش  ها</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6245587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تنظیم مطالعه و جمعیت</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 یک بررسی پرونده سلامت بیماران مبتلا به سردرد در </a:t>
            </a:r>
            <a:r>
              <a:rPr lang="en-US" sz="2800" dirty="0">
                <a:cs typeface="B Nazanin" panose="00000400000000000000" pitchFamily="2" charset="-78"/>
              </a:rPr>
              <a:t>ED ، </a:t>
            </a:r>
            <a:r>
              <a:rPr lang="fa-IR" sz="2800" dirty="0">
                <a:cs typeface="B Nazanin" panose="00000400000000000000" pitchFamily="2" charset="-78"/>
              </a:rPr>
              <a:t>مرکز دانشگاهی با حدود 73000 ویزیت سالانه انجام داده ایم. همه بیماران مسن تر از 15 سال با سردرد </a:t>
            </a:r>
            <a:r>
              <a:rPr lang="en-US" sz="2800" dirty="0" err="1" smtClean="0">
                <a:cs typeface="B Nazanin" panose="00000400000000000000" pitchFamily="2" charset="-78"/>
              </a:rPr>
              <a:t>nontraumatic</a:t>
            </a:r>
            <a:r>
              <a:rPr lang="fa-IR" sz="2800" dirty="0" smtClean="0">
                <a:cs typeface="B Nazanin" panose="00000400000000000000" pitchFamily="2" charset="-78"/>
              </a:rPr>
              <a:t> واجد </a:t>
            </a:r>
            <a:r>
              <a:rPr lang="fa-IR" sz="2800" dirty="0">
                <a:cs typeface="B Nazanin" panose="00000400000000000000" pitchFamily="2" charset="-78"/>
              </a:rPr>
              <a:t>شرایط بودند. معیارهای ورودی و خروجی قبل از جمع آوری داده ها بر مبنای مطالعه اصلی توسط </a:t>
            </a:r>
            <a:r>
              <a:rPr lang="en-US" sz="2800" dirty="0" smtClean="0">
                <a:cs typeface="B Nazanin" panose="00000400000000000000" pitchFamily="2" charset="-78"/>
              </a:rPr>
              <a:t>Perry</a:t>
            </a:r>
            <a:r>
              <a:rPr lang="fa-IR" sz="2800" dirty="0" smtClean="0">
                <a:cs typeface="B Nazanin" panose="00000400000000000000" pitchFamily="2" charset="-78"/>
              </a:rPr>
              <a:t> و </a:t>
            </a:r>
            <a:r>
              <a:rPr lang="fa-IR" sz="2800" dirty="0">
                <a:cs typeface="B Nazanin" panose="00000400000000000000" pitchFamily="2" charset="-78"/>
              </a:rPr>
              <a:t>همکاران مشخص شد . بیماران دارای پتانسیل شرایط سردرد با شروع ناگهانی ، رسیدن به حداکثر شدت در عرض 1 ساعت تعیین می شوند.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71183783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بیماران مبتلا به ترومای سر ظرف مدت 7 روز؛ اختلالات عصبی جدید؛ و هر سابقه آنوریسم مغزی، </a:t>
            </a:r>
            <a:r>
              <a:rPr lang="en-US" sz="2800" dirty="0">
                <a:cs typeface="B Nazanin" panose="00000400000000000000" pitchFamily="2" charset="-78"/>
              </a:rPr>
              <a:t>SAH، </a:t>
            </a:r>
            <a:r>
              <a:rPr lang="en-US" sz="2800" dirty="0" err="1" smtClean="0">
                <a:cs typeface="B Nazanin" panose="00000400000000000000" pitchFamily="2" charset="-78"/>
              </a:rPr>
              <a:t>hydrocephalu</a:t>
            </a:r>
            <a:r>
              <a:rPr lang="en-US" sz="2800" dirty="0" smtClean="0">
                <a:cs typeface="B Nazanin" panose="00000400000000000000" pitchFamily="2" charset="-78"/>
              </a:rPr>
              <a:t>، </a:t>
            </a:r>
            <a:r>
              <a:rPr lang="fa-IR" sz="2800" dirty="0">
                <a:cs typeface="B Nazanin" panose="00000400000000000000" pitchFamily="2" charset="-78"/>
              </a:rPr>
              <a:t>نئوپلاسم مغزی، یا استقرار سندرم سردرد مکرر، از مطالعه حذف شدند. معیارهای ورودی و خروجی و همچنین  راهنمای برنامه نویسی برای حفظ یکنواختی خلاصه داده ها و کاهش خطر ابتلا به معرفی مغرضانه در فرایند انتخاب بیمار به عنوان یک رسم تعریف می شود و توسط آموزش اجرا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8516714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روشها، اندازه گیری، جمع آوری داده ها و نتایج</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 به صورت الکترونیکی داده های زیر را از پرونده پزشکی الکترونیکی و پایگاه داده اداری در سیستم پرونده سلامت خلاصه برداری کردیم : متغیرهای جمعیت شناختی، عارضه اصلی، بررسی در </a:t>
            </a:r>
            <a:r>
              <a:rPr lang="en-US" sz="2800" dirty="0" smtClean="0">
                <a:cs typeface="B Nazanin" panose="00000400000000000000" pitchFamily="2" charset="-78"/>
              </a:rPr>
              <a:t>ED</a:t>
            </a:r>
            <a:r>
              <a:rPr lang="fa-IR" sz="2800" dirty="0" smtClean="0">
                <a:cs typeface="B Nazanin" panose="00000400000000000000" pitchFamily="2" charset="-78"/>
              </a:rPr>
              <a:t> از </a:t>
            </a:r>
            <a:r>
              <a:rPr lang="fa-IR" sz="2800" dirty="0">
                <a:cs typeface="B Nazanin" panose="00000400000000000000" pitchFamily="2" charset="-78"/>
              </a:rPr>
              <a:t>جمله </a:t>
            </a:r>
            <a:r>
              <a:rPr lang="en-US" sz="2800" dirty="0" smtClean="0">
                <a:cs typeface="B Nazanin" panose="00000400000000000000" pitchFamily="2" charset="-78"/>
              </a:rPr>
              <a:t>CT</a:t>
            </a:r>
            <a:r>
              <a:rPr lang="fa-IR" sz="2800" dirty="0" smtClean="0">
                <a:cs typeface="B Nazanin" panose="00000400000000000000" pitchFamily="2" charset="-78"/>
              </a:rPr>
              <a:t> سر ، </a:t>
            </a:r>
            <a:r>
              <a:rPr lang="en-US" sz="2800" dirty="0" smtClean="0">
                <a:cs typeface="B Nazanin" panose="00000400000000000000" pitchFamily="2" charset="-78"/>
              </a:rPr>
              <a:t>CT</a:t>
            </a:r>
            <a:r>
              <a:rPr lang="fa-IR" sz="2800" dirty="0" smtClean="0">
                <a:cs typeface="B Nazanin" panose="00000400000000000000" pitchFamily="2" charset="-78"/>
              </a:rPr>
              <a:t> آنژیوگرافی </a:t>
            </a:r>
            <a:r>
              <a:rPr lang="fa-IR" sz="2800" dirty="0">
                <a:cs typeface="B Nazanin" panose="00000400000000000000" pitchFamily="2" charset="-78"/>
              </a:rPr>
              <a:t>، و/ یا پونکسیون کمری </a:t>
            </a:r>
            <a:r>
              <a:rPr lang="en-US" sz="2800" dirty="0" smtClean="0">
                <a:cs typeface="B Nazanin" panose="00000400000000000000" pitchFamily="2" charset="-78"/>
              </a:rPr>
              <a:t>(LP</a:t>
            </a:r>
            <a:r>
              <a:rPr lang="en-US" sz="2800" dirty="0">
                <a:cs typeface="B Nazanin" panose="00000400000000000000" pitchFamily="2" charset="-78"/>
              </a:rPr>
              <a:t>)، </a:t>
            </a:r>
            <a:r>
              <a:rPr lang="fa-IR" sz="2800" dirty="0">
                <a:cs typeface="B Nazanin" panose="00000400000000000000" pitchFamily="2" charset="-78"/>
              </a:rPr>
              <a:t>علائم حیاتی </a:t>
            </a:r>
            <a:r>
              <a:rPr lang="fa-IR" sz="2800" dirty="0" smtClean="0">
                <a:cs typeface="B Nazanin" panose="00000400000000000000" pitchFamily="2" charset="-78"/>
              </a:rPr>
              <a:t>اولیه، </a:t>
            </a:r>
            <a:r>
              <a:rPr lang="fa-IR" sz="2800" dirty="0">
                <a:cs typeface="B Nazanin" panose="00000400000000000000" pitchFamily="2" charset="-78"/>
              </a:rPr>
              <a:t>نمره درد، تشخیص نهایی، تمایلات ، و بازگشت به </a:t>
            </a:r>
            <a:r>
              <a:rPr lang="en-US" sz="2800" dirty="0" smtClean="0">
                <a:cs typeface="B Nazanin" panose="00000400000000000000" pitchFamily="2" charset="-78"/>
              </a:rPr>
              <a:t>ED</a:t>
            </a:r>
            <a:r>
              <a:rPr lang="fa-IR" sz="2800" dirty="0" smtClean="0">
                <a:cs typeface="B Nazanin" panose="00000400000000000000" pitchFamily="2" charset="-78"/>
              </a:rPr>
              <a:t> ظرف </a:t>
            </a:r>
            <a:r>
              <a:rPr lang="fa-IR" sz="2800" dirty="0">
                <a:cs typeface="B Nazanin" panose="00000400000000000000" pitchFamily="2" charset="-78"/>
              </a:rPr>
              <a:t>مدت 7 روز.</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6125775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 به صورت دستی پرونده پزشکی الکترونیکی را برای به دست آوردن اطلاعات زیر بررسی </a:t>
            </a:r>
            <a:r>
              <a:rPr lang="fa-IR" sz="2800" dirty="0" smtClean="0">
                <a:cs typeface="B Nazanin" panose="00000400000000000000" pitchFamily="2" charset="-78"/>
              </a:rPr>
              <a:t>کردیم: </a:t>
            </a:r>
            <a:r>
              <a:rPr lang="fa-IR" sz="2800" dirty="0">
                <a:cs typeface="B Nazanin" panose="00000400000000000000" pitchFamily="2" charset="-78"/>
              </a:rPr>
              <a:t>شروع و دوره سردرد، آیا آن به صورت صاعقه شروع می شود و یا در طی 1 ساعت به حداکثر خود می رسد ، گردن درد و سفتی ، انعطاف پذیری کم گردن ، حضور اختلالات عصبی ، هوشياري کم‌ ، علائم همراه ، اسکن </a:t>
            </a:r>
            <a:r>
              <a:rPr lang="en-US" sz="2800" dirty="0" smtClean="0">
                <a:cs typeface="B Nazanin" panose="00000400000000000000" pitchFamily="2" charset="-78"/>
              </a:rPr>
              <a:t>CT</a:t>
            </a:r>
            <a:r>
              <a:rPr lang="fa-IR" sz="2800" dirty="0" smtClean="0">
                <a:cs typeface="B Nazanin" panose="00000400000000000000" pitchFamily="2" charset="-78"/>
              </a:rPr>
              <a:t> و </a:t>
            </a:r>
            <a:r>
              <a:rPr lang="fa-IR" sz="2800" dirty="0">
                <a:cs typeface="B Nazanin" panose="00000400000000000000" pitchFamily="2" charset="-78"/>
              </a:rPr>
              <a:t>سایر روش های عکس </a:t>
            </a:r>
            <a:r>
              <a:rPr lang="fa-IR" sz="2800" dirty="0" smtClean="0">
                <a:cs typeface="B Nazanin" panose="00000400000000000000" pitchFamily="2" charset="-78"/>
              </a:rPr>
              <a:t>برداری، </a:t>
            </a:r>
            <a:r>
              <a:rPr lang="en-US" sz="2800" dirty="0" smtClean="0">
                <a:cs typeface="B Nazanin" panose="00000400000000000000" pitchFamily="2" charset="-78"/>
              </a:rPr>
              <a:t>LP، </a:t>
            </a:r>
            <a:r>
              <a:rPr lang="fa-IR" sz="2800" dirty="0">
                <a:cs typeface="B Nazanin" panose="00000400000000000000" pitchFamily="2" charset="-78"/>
              </a:rPr>
              <a:t>تشخیص ترخیص و نتایج در 7 روز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2023162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 همان تعاریف </a:t>
            </a:r>
            <a:r>
              <a:rPr lang="en-US" sz="2800" dirty="0" smtClean="0">
                <a:cs typeface="B Nazanin" panose="00000400000000000000" pitchFamily="2" charset="-78"/>
              </a:rPr>
              <a:t>Perry</a:t>
            </a:r>
            <a:r>
              <a:rPr lang="fa-IR" sz="2800" dirty="0" smtClean="0">
                <a:cs typeface="B Nazanin" panose="00000400000000000000" pitchFamily="2" charset="-78"/>
              </a:rPr>
              <a:t> و </a:t>
            </a:r>
            <a:r>
              <a:rPr lang="fa-IR" sz="2800" dirty="0">
                <a:cs typeface="B Nazanin" panose="00000400000000000000" pitchFamily="2" charset="-78"/>
              </a:rPr>
              <a:t>همکاران برای تشخیص </a:t>
            </a:r>
            <a:r>
              <a:rPr lang="en-US" sz="2800" dirty="0" smtClean="0">
                <a:cs typeface="B Nazanin" panose="00000400000000000000" pitchFamily="2" charset="-78"/>
              </a:rPr>
              <a:t>SAH</a:t>
            </a:r>
            <a:r>
              <a:rPr lang="fa-IR" sz="2800" dirty="0" smtClean="0">
                <a:cs typeface="B Nazanin" panose="00000400000000000000" pitchFamily="2" charset="-78"/>
              </a:rPr>
              <a:t> را </a:t>
            </a:r>
            <a:r>
              <a:rPr lang="fa-IR" sz="2800" dirty="0">
                <a:cs typeface="B Nazanin" panose="00000400000000000000" pitchFamily="2" charset="-78"/>
              </a:rPr>
              <a:t>به کار بردیم : خون داخل جمجمه (ساب آراکنوئید) در </a:t>
            </a:r>
            <a:r>
              <a:rPr lang="en-US" sz="2800" dirty="0">
                <a:cs typeface="B Nazanin" panose="00000400000000000000" pitchFamily="2" charset="-78"/>
              </a:rPr>
              <a:t>CT، </a:t>
            </a:r>
            <a:r>
              <a:rPr lang="en-US" sz="2800" dirty="0" err="1" smtClean="0">
                <a:cs typeface="B Nazanin" panose="00000400000000000000" pitchFamily="2" charset="-78"/>
              </a:rPr>
              <a:t>xanthochromia</a:t>
            </a:r>
            <a:r>
              <a:rPr lang="fa-IR" sz="2800" dirty="0" smtClean="0">
                <a:cs typeface="B Nazanin" panose="00000400000000000000" pitchFamily="2" charset="-78"/>
              </a:rPr>
              <a:t> (تغییر </a:t>
            </a:r>
            <a:r>
              <a:rPr lang="fa-IR" sz="2800" dirty="0">
                <a:cs typeface="B Nazanin" panose="00000400000000000000" pitchFamily="2" charset="-78"/>
              </a:rPr>
              <a:t>رنگ به زرد، به عنوان پوست و یا مایع نخاعی) در مایع مغزی نخاعی، یا سلول های قرمز خونی در لوله نهایی مایع مغزی نخاعی، با یک آنوریسم یا ناهنجاری های شریانی در آنژیوگرافی </a:t>
            </a:r>
            <a:r>
              <a:rPr lang="fa-IR" sz="2800" dirty="0" smtClean="0">
                <a:cs typeface="B Nazanin" panose="00000400000000000000" pitchFamily="2" charset="-78"/>
              </a:rPr>
              <a:t>مغزی. </a:t>
            </a:r>
            <a:r>
              <a:rPr lang="fa-IR" sz="2800" dirty="0">
                <a:cs typeface="B Nazanin" panose="00000400000000000000" pitchFamily="2" charset="-78"/>
              </a:rPr>
              <a:t>ما یک نمونه متوالی را انتخاب کردیم ، در نتیجه خطر ابتلا به انتخاب مغرضاته را کاهش دادیم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34</a:t>
            </a:r>
            <a:endParaRPr lang="en-US" dirty="0"/>
          </a:p>
        </p:txBody>
      </p:sp>
    </p:spTree>
    <p:extLst>
      <p:ext uri="{BB962C8B-B14F-4D97-AF65-F5344CB8AC3E}">
        <p14:creationId xmlns:p14="http://schemas.microsoft.com/office/powerpoint/2010/main" val="41058796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ما فرم خلاصه برداری داده ها را رهبری کردیم و پس از حدود 50 بار بررسی نمودار در مورد آن تجدید نظر کردیم . خلاصه گیرنده به صورت دوره ای با محقق اصلی برای بررسی هر گونه سوال به وجود آمده در روند خلاصه برداری داده ها و حل و فصل اختلاف بین خلاصه گیرنده </a:t>
            </a:r>
            <a:r>
              <a:rPr lang="fa-IR" sz="2600" dirty="0" smtClean="0">
                <a:cs typeface="B Nazanin" panose="00000400000000000000" pitchFamily="2" charset="-78"/>
              </a:rPr>
              <a:t>ها، </a:t>
            </a:r>
            <a:r>
              <a:rPr lang="fa-IR" sz="2600" dirty="0">
                <a:cs typeface="B Nazanin" panose="00000400000000000000" pitchFamily="2" charset="-78"/>
              </a:rPr>
              <a:t>ملاقات کرد. </a:t>
            </a:r>
            <a:r>
              <a:rPr lang="fa-IR" sz="2600" dirty="0" smtClean="0">
                <a:cs typeface="B Nazanin" panose="00000400000000000000" pitchFamily="2" charset="-78"/>
              </a:rPr>
              <a:t>خلاصه </a:t>
            </a:r>
            <a:r>
              <a:rPr lang="fa-IR" sz="2600" dirty="0">
                <a:cs typeface="B Nazanin" panose="00000400000000000000" pitchFamily="2" charset="-78"/>
              </a:rPr>
              <a:t>گیرنده ها نسبت به اهداف و فرضیه های مطالعه کور نشدند . اطلاعات مطالعه با استفاده از فرم خلاصه برداری استاندارد داده ها جمع آوری شده و وارد یک </a:t>
            </a:r>
            <a:r>
              <a:rPr lang="en-US" sz="2600" dirty="0">
                <a:cs typeface="B Nazanin" panose="00000400000000000000" pitchFamily="2" charset="-78"/>
              </a:rPr>
              <a:t>Research Electronic Data Capture  </a:t>
            </a:r>
            <a:r>
              <a:rPr lang="fa-IR" sz="2600" dirty="0" smtClean="0">
                <a:cs typeface="B Nazanin" panose="00000400000000000000" pitchFamily="2" charset="-78"/>
              </a:rPr>
              <a:t> مبتنی </a:t>
            </a:r>
            <a:r>
              <a:rPr lang="fa-IR" sz="2600" dirty="0">
                <a:cs typeface="B Nazanin" panose="00000400000000000000" pitchFamily="2" charset="-78"/>
              </a:rPr>
              <a:t>بر وب که توسط یکی از فایروال درون سازمانی امن شده است جمع آوری می شود .</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4789171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تحلیل </a:t>
            </a:r>
            <a:r>
              <a:rPr lang="fa-IR" sz="2800" b="1" u="sng" dirty="0" smtClean="0">
                <a:cs typeface="B Nazanin" panose="00000400000000000000" pitchFamily="2" charset="-78"/>
              </a:rPr>
              <a:t>دادهها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طبق قانون </a:t>
            </a:r>
            <a:r>
              <a:rPr lang="en-US" sz="2800" dirty="0">
                <a:cs typeface="B Nazanin" panose="00000400000000000000" pitchFamily="2" charset="-78"/>
              </a:rPr>
              <a:t>OSAH</a:t>
            </a:r>
            <a:r>
              <a:rPr lang="fa-IR" sz="2800" dirty="0">
                <a:cs typeface="B Nazanin" panose="00000400000000000000" pitchFamily="2" charset="-78"/>
              </a:rPr>
              <a:t>، بیماران با هر یک از ویژگی های زیر نیاز به تحقیقات بیشتر برای سردرد آنها دارند: سن 40 سال یا مسن تر، گردن درد یا سفتی، از دست دادن هوشیاری ، شروع دوران تقلا ، فاکتور صاعقه ای سر درد و یا خم شدن محدود گردن. ما عملکرد طبقه بندی قواعد </a:t>
            </a:r>
            <a:r>
              <a:rPr lang="en-US" sz="2800" dirty="0" smtClean="0">
                <a:cs typeface="B Nazanin" panose="00000400000000000000" pitchFamily="2" charset="-78"/>
              </a:rPr>
              <a:t>OSAH</a:t>
            </a:r>
            <a:r>
              <a:rPr lang="fa-IR" sz="2800" dirty="0" smtClean="0">
                <a:cs typeface="B Nazanin" panose="00000400000000000000" pitchFamily="2" charset="-78"/>
              </a:rPr>
              <a:t> با </a:t>
            </a:r>
            <a:r>
              <a:rPr lang="fa-IR" sz="2800" dirty="0">
                <a:cs typeface="B Nazanin" panose="00000400000000000000" pitchFamily="2" charset="-78"/>
              </a:rPr>
              <a:t>استفاده از جداول احتمالی 2 × 2 برای تخمین حساسیت، ویژگی ها ، ارزش پیش بینی شده مثبت و ارزش پیش بینی شده منفی (</a:t>
            </a:r>
            <a:r>
              <a:rPr lang="en-US" sz="2800" dirty="0">
                <a:cs typeface="B Nazanin" panose="00000400000000000000" pitchFamily="2" charset="-78"/>
              </a:rPr>
              <a:t>NPV</a:t>
            </a:r>
            <a:r>
              <a:rPr lang="fa-IR" sz="2800" dirty="0">
                <a:cs typeface="B Nazanin" panose="00000400000000000000" pitchFamily="2" charset="-78"/>
              </a:rPr>
              <a:t>) بررسی کردیم</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2787189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endParaRPr lang="fa-IR" sz="5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نتایج</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4448338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ما 5409 پرونده بیماران مراجعه کننده به </a:t>
            </a:r>
            <a:r>
              <a:rPr lang="en-US" sz="2800" dirty="0" smtClean="0">
                <a:cs typeface="B Nazanin" panose="00000400000000000000" pitchFamily="2" charset="-78"/>
              </a:rPr>
              <a:t>ED</a:t>
            </a:r>
            <a:r>
              <a:rPr lang="fa-IR" sz="2800" dirty="0" smtClean="0">
                <a:cs typeface="B Nazanin" panose="00000400000000000000" pitchFamily="2" charset="-78"/>
              </a:rPr>
              <a:t> با </a:t>
            </a:r>
            <a:r>
              <a:rPr lang="fa-IR" sz="2800" dirty="0">
                <a:cs typeface="B Nazanin" panose="00000400000000000000" pitchFamily="2" charset="-78"/>
              </a:rPr>
              <a:t>سردرد در طول دوره مطالعه را غربال </a:t>
            </a:r>
            <a:r>
              <a:rPr lang="fa-IR" sz="2800" dirty="0" smtClean="0">
                <a:cs typeface="B Nazanin" panose="00000400000000000000" pitchFamily="2" charset="-78"/>
              </a:rPr>
              <a:t>کردیم. </a:t>
            </a:r>
            <a:r>
              <a:rPr lang="fa-IR" sz="2800" dirty="0">
                <a:cs typeface="B Nazanin" panose="00000400000000000000" pitchFamily="2" charset="-78"/>
              </a:rPr>
              <a:t>1521 پرونده با معیارهای خروج از مطالعه ملاقات مطابقت </a:t>
            </a:r>
            <a:r>
              <a:rPr lang="fa-IR" sz="2800" dirty="0" smtClean="0">
                <a:cs typeface="B Nazanin" panose="00000400000000000000" pitchFamily="2" charset="-78"/>
              </a:rPr>
              <a:t>داشت. </a:t>
            </a:r>
            <a:r>
              <a:rPr lang="fa-IR" sz="2800" dirty="0">
                <a:cs typeface="B Nazanin" panose="00000400000000000000" pitchFamily="2" charset="-78"/>
              </a:rPr>
              <a:t>سیصد و هفتاد و پنج بیمار برای استفاده از پرونده های پزشکی خود را برای مقاصد پژوهشی رضایت نمی دهد و از تجزیه و تحلیل مطابق با قوانین ایالتی مینه سوتا از مطالعه حذف شدند.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7603872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endParaRPr lang="fa-IR" sz="4000" b="1" dirty="0" smtClean="0">
              <a:effectLst>
                <a:outerShdw blurRad="38100" dist="38100" dir="2700000" algn="tl">
                  <a:srgbClr val="000000">
                    <a:alpha val="43137"/>
                  </a:srgbClr>
                </a:outerShdw>
              </a:effectLst>
              <a:cs typeface="B Nazanin" panose="00000400000000000000" pitchFamily="2" charset="-78"/>
            </a:endParaRPr>
          </a:p>
          <a:p>
            <a:pPr algn="r" rtl="1"/>
            <a:r>
              <a:rPr lang="fa-IR" sz="4400" b="1" dirty="0" smtClean="0">
                <a:effectLst>
                  <a:outerShdw blurRad="38100" dist="38100" dir="2700000" algn="tl">
                    <a:srgbClr val="000000">
                      <a:alpha val="43137"/>
                    </a:srgbClr>
                  </a:outerShdw>
                </a:effectLst>
                <a:cs typeface="B Nazanin" panose="00000400000000000000" pitchFamily="2" charset="-78"/>
              </a:rPr>
              <a:t>عنوان</a:t>
            </a:r>
            <a:endParaRPr lang="fa-IR" sz="2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2800" dirty="0">
                <a:cs typeface="B Nazanin" panose="00000400000000000000" pitchFamily="2" charset="-78"/>
              </a:rPr>
              <a:t>اعتبار سنجی خارجی قاعده تصمیم گیری بالینی خونریزی ساب آراکنوئید اتاوا در بیماران با سردرد حاد</a:t>
            </a:r>
            <a:endParaRPr lang="fa-IR" sz="2800" dirty="0" smtClean="0">
              <a:cs typeface="B Nazanin" panose="00000400000000000000" pitchFamily="2" charset="-78"/>
            </a:endParaRPr>
          </a:p>
          <a:p>
            <a:pPr algn="r" rtl="1"/>
            <a:r>
              <a:rPr lang="fa-IR" sz="4400" b="1" dirty="0" smtClean="0">
                <a:effectLst>
                  <a:outerShdw blurRad="38100" dist="38100" dir="2700000" algn="tl">
                    <a:srgbClr val="000000">
                      <a:alpha val="43137"/>
                    </a:srgbClr>
                  </a:outerShdw>
                </a:effectLst>
                <a:cs typeface="B Nazanin" panose="00000400000000000000" pitchFamily="2" charset="-78"/>
              </a:rPr>
              <a:t>فهرست</a:t>
            </a:r>
            <a:endParaRPr lang="fa-IR" sz="4400" b="1" dirty="0" smtClean="0">
              <a:effectLst>
                <a:outerShdw blurRad="38100" dist="38100" dir="2700000" algn="tl">
                  <a:srgbClr val="000000">
                    <a:alpha val="43137"/>
                  </a:srgbClr>
                </a:outerShdw>
              </a:effectLst>
              <a:cs typeface="B Nazanin" panose="00000400000000000000" pitchFamily="2" charset="-78"/>
            </a:endParaRPr>
          </a:p>
          <a:p>
            <a:pPr marL="914400" lvl="1" indent="-457200" algn="r" rtl="1">
              <a:buFont typeface="Courier New" panose="02070309020205020404" pitchFamily="49" charset="0"/>
              <a:buChar char="o"/>
            </a:pPr>
            <a:r>
              <a:rPr lang="fa-IR" sz="2800" dirty="0" smtClean="0">
                <a:cs typeface="B Nazanin" panose="00000400000000000000" pitchFamily="2" charset="-78"/>
              </a:rPr>
              <a:t>چکیده</a:t>
            </a:r>
          </a:p>
          <a:p>
            <a:pPr marL="914400" lvl="1" indent="-457200" algn="r" rtl="1">
              <a:buFont typeface="Courier New" panose="02070309020205020404" pitchFamily="49" charset="0"/>
              <a:buChar char="o"/>
            </a:pPr>
            <a:r>
              <a:rPr lang="fa-IR" sz="2800" dirty="0" smtClean="0">
                <a:cs typeface="B Nazanin" panose="00000400000000000000" pitchFamily="2" charset="-78"/>
              </a:rPr>
              <a:t>مقدمه</a:t>
            </a:r>
          </a:p>
          <a:p>
            <a:pPr marL="914400" lvl="1" indent="-457200" algn="r" rtl="1">
              <a:buFont typeface="Courier New" panose="02070309020205020404" pitchFamily="49" charset="0"/>
              <a:buChar char="o"/>
            </a:pPr>
            <a:r>
              <a:rPr lang="fa-IR" sz="2800" dirty="0" smtClean="0">
                <a:cs typeface="B Nazanin" panose="00000400000000000000" pitchFamily="2" charset="-78"/>
              </a:rPr>
              <a:t>روش ها</a:t>
            </a:r>
          </a:p>
          <a:p>
            <a:pPr marL="914400" lvl="1" indent="-457200" algn="r" rtl="1">
              <a:buFont typeface="Courier New" panose="02070309020205020404" pitchFamily="49" charset="0"/>
              <a:buChar char="o"/>
            </a:pPr>
            <a:r>
              <a:rPr lang="fa-IR" sz="2800" dirty="0" smtClean="0">
                <a:cs typeface="B Nazanin" panose="00000400000000000000" pitchFamily="2" charset="-78"/>
              </a:rPr>
              <a:t>نتایج</a:t>
            </a:r>
          </a:p>
          <a:p>
            <a:pPr marL="914400" lvl="1" indent="-457200" algn="r" rtl="1">
              <a:buFont typeface="Courier New" panose="02070309020205020404" pitchFamily="49" charset="0"/>
              <a:buChar char="o"/>
            </a:pPr>
            <a:r>
              <a:rPr lang="fa-IR" sz="2800" dirty="0" smtClean="0">
                <a:cs typeface="B Nazanin" panose="00000400000000000000" pitchFamily="2" charset="-78"/>
              </a:rPr>
              <a:t>نتیجه گیری</a:t>
            </a:r>
            <a:endParaRPr lang="fa-IR" sz="28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Rounded Rectangle 24"/>
          <p:cNvSpPr/>
          <p:nvPr/>
        </p:nvSpPr>
        <p:spPr>
          <a:xfrm>
            <a:off x="7638494"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همچنین </a:t>
            </a:r>
            <a:r>
              <a:rPr lang="fa-IR" sz="2800" dirty="0">
                <a:cs typeface="B Nazanin" panose="00000400000000000000" pitchFamily="2" charset="-78"/>
              </a:rPr>
              <a:t>مواردی از مطالعه خارج شدند زیرا سردرد را در عرض 1 ساعت به حداکثر شدت نرسید (</a:t>
            </a:r>
            <a:r>
              <a:rPr lang="en-US" sz="2800" dirty="0">
                <a:cs typeface="B Nazanin" panose="00000400000000000000" pitchFamily="2" charset="-78"/>
              </a:rPr>
              <a:t>N = 1440</a:t>
            </a:r>
            <a:r>
              <a:rPr lang="fa-IR" sz="2800" dirty="0">
                <a:cs typeface="B Nazanin" panose="00000400000000000000" pitchFamily="2" charset="-78"/>
              </a:rPr>
              <a:t>) ، توصیف شده است به صورت تدریجی شروع شد (</a:t>
            </a:r>
            <a:r>
              <a:rPr lang="en-US" sz="2800" dirty="0">
                <a:cs typeface="B Nazanin" panose="00000400000000000000" pitchFamily="2" charset="-78"/>
              </a:rPr>
              <a:t>n = 1309</a:t>
            </a:r>
            <a:r>
              <a:rPr lang="fa-IR" sz="2800" dirty="0">
                <a:cs typeface="B Nazanin" panose="00000400000000000000" pitchFamily="2" charset="-78"/>
              </a:rPr>
              <a:t>) و یا عدم وجود توضیح در پرونده در مورد شروع (310 نفر) (شکل بودند. 1). 454 بیمار (٪ 8.4) بودندکه معیارهای واجد شرایط بودن را داشتند و در تحلیل نهایی قرار گرفتند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8541233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جدول </a:t>
            </a:r>
            <a:r>
              <a:rPr lang="fa-IR" sz="2800" dirty="0">
                <a:cs typeface="B Nazanin" panose="00000400000000000000" pitchFamily="2" charset="-78"/>
              </a:rPr>
              <a:t>1 مشخصات و ویژگی های پایه ی 454 بیمار گزیده شده را نشان می دهد . متوسط سن 44.5 سال (</a:t>
            </a:r>
            <a:r>
              <a:rPr lang="en-US" sz="2800" dirty="0">
                <a:cs typeface="B Nazanin" panose="00000400000000000000" pitchFamily="2" charset="-78"/>
              </a:rPr>
              <a:t>IQR</a:t>
            </a:r>
            <a:r>
              <a:rPr lang="fa-IR" sz="2800" dirty="0">
                <a:cs typeface="B Nazanin" panose="00000400000000000000" pitchFamily="2" charset="-78"/>
              </a:rPr>
              <a:t>، </a:t>
            </a:r>
            <a:r>
              <a:rPr lang="en-US" sz="2800" dirty="0">
                <a:cs typeface="B Nazanin" panose="00000400000000000000" pitchFamily="2" charset="-78"/>
              </a:rPr>
              <a:t>30-55</a:t>
            </a:r>
            <a:r>
              <a:rPr lang="fa-IR" sz="2800" dirty="0">
                <a:cs typeface="B Nazanin" panose="00000400000000000000" pitchFamily="2" charset="-78"/>
              </a:rPr>
              <a:t>) بود، 45 درصد کمتر از 40 سال بودند ، 63٪ زن بودند و 16٪ با آمبولانس رسیدند . هشتاد و نه درصد سردرد صاعقه مانند و یا شروع ناگهانی توصیف شده است. 25٪ درد گردن یا سفتی بود. 6٪، شروع دوران تقلا . 24٪، استفراغ. 2٪، خم شدن محدود گردن. و 1٪، با از دست دادن هوشیاری مواجه شدند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1534224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r>
              <a:rPr lang="fa-IR" sz="2000" dirty="0" smtClean="0">
                <a:cs typeface="B Nazanin" panose="00000400000000000000" pitchFamily="2" charset="-78"/>
              </a:rPr>
              <a:t>جدول </a:t>
            </a:r>
            <a:r>
              <a:rPr lang="fa-IR" sz="2000" dirty="0">
                <a:cs typeface="B Nazanin" panose="00000400000000000000" pitchFamily="2" charset="-78"/>
              </a:rPr>
              <a:t>1  خلاصه ای از ویژگی های ویزیت های موجود در قاعده ، </a:t>
            </a:r>
            <a:r>
              <a:rPr lang="en-US" sz="2000" dirty="0">
                <a:cs typeface="B Nazanin" panose="00000400000000000000" pitchFamily="2" charset="-78"/>
              </a:rPr>
              <a:t>N = 454</a:t>
            </a:r>
            <a:endParaRPr lang="fa-IR" sz="20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34</a:t>
            </a:r>
            <a:endParaRPr lang="en-US" dirty="0"/>
          </a:p>
        </p:txBody>
      </p:sp>
      <p:pic>
        <p:nvPicPr>
          <p:cNvPr id="25" name="Picture 24"/>
          <p:cNvPicPr/>
          <p:nvPr/>
        </p:nvPicPr>
        <p:blipFill rotWithShape="1">
          <a:blip r:embed="rId3">
            <a:extLst>
              <a:ext uri="{28A0092B-C50C-407E-A947-70E740481C1C}">
                <a14:useLocalDpi xmlns:a14="http://schemas.microsoft.com/office/drawing/2010/main" val="0"/>
              </a:ext>
            </a:extLst>
          </a:blip>
          <a:srcRect t="14163"/>
          <a:stretch/>
        </p:blipFill>
        <p:spPr bwMode="auto">
          <a:xfrm>
            <a:off x="1312764" y="218793"/>
            <a:ext cx="6581526" cy="488940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8149576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9 </a:t>
            </a:r>
            <a:r>
              <a:rPr lang="fa-IR" sz="2800" dirty="0">
                <a:cs typeface="B Nazanin" panose="00000400000000000000" pitchFamily="2" charset="-78"/>
              </a:rPr>
              <a:t>مورد از </a:t>
            </a:r>
            <a:r>
              <a:rPr lang="en-US" sz="2800" dirty="0">
                <a:cs typeface="B Nazanin" panose="00000400000000000000" pitchFamily="2" charset="-78"/>
              </a:rPr>
              <a:t>SAH </a:t>
            </a:r>
            <a:r>
              <a:rPr lang="fa-IR" sz="2800" dirty="0">
                <a:cs typeface="B Nazanin" panose="00000400000000000000" pitchFamily="2" charset="-78"/>
              </a:rPr>
              <a:t>، در بازه بروز 2.0٪ (95٪ </a:t>
            </a:r>
            <a:r>
              <a:rPr lang="en-US" sz="2800" dirty="0">
                <a:cs typeface="B Nazanin" panose="00000400000000000000" pitchFamily="2" charset="-78"/>
              </a:rPr>
              <a:t>CI</a:t>
            </a:r>
            <a:r>
              <a:rPr lang="fa-IR" sz="2800" dirty="0">
                <a:cs typeface="B Nazanin" panose="00000400000000000000" pitchFamily="2" charset="-78"/>
              </a:rPr>
              <a:t> ، </a:t>
            </a:r>
            <a:r>
              <a:rPr lang="en-US" sz="2800" dirty="0">
                <a:cs typeface="B Nazanin" panose="00000400000000000000" pitchFamily="2" charset="-78"/>
              </a:rPr>
              <a:t>1.0</a:t>
            </a:r>
            <a:r>
              <a:rPr lang="fa-IR" sz="2800" dirty="0">
                <a:cs typeface="B Nazanin" panose="00000400000000000000" pitchFamily="2" charset="-78"/>
              </a:rPr>
              <a:t>٪  </a:t>
            </a:r>
            <a:r>
              <a:rPr lang="en-US" sz="2800" dirty="0">
                <a:cs typeface="B Nazanin" panose="00000400000000000000" pitchFamily="2" charset="-78"/>
              </a:rPr>
              <a:t>- 3.9 </a:t>
            </a:r>
            <a:r>
              <a:rPr lang="fa-IR" sz="2800" dirty="0">
                <a:cs typeface="B Nazanin" panose="00000400000000000000" pitchFamily="2" charset="-78"/>
              </a:rPr>
              <a:t>٪) وجود دارد . جدول 2 نمایش یک جدول احتمالی 2-توسط-2 از آنچه که ما عملکرد برآورد طبقه بندی زیر ایجاد کردیم است: حساسیت 100٪ (95٪ </a:t>
            </a:r>
            <a:r>
              <a:rPr lang="en-US" sz="2800" dirty="0">
                <a:cs typeface="B Nazanin" panose="00000400000000000000" pitchFamily="2" charset="-78"/>
              </a:rPr>
              <a:t>CI</a:t>
            </a:r>
            <a:r>
              <a:rPr lang="fa-IR" sz="2800" dirty="0">
                <a:cs typeface="B Nazanin" panose="00000400000000000000" pitchFamily="2" charset="-78"/>
              </a:rPr>
              <a:t>، </a:t>
            </a:r>
            <a:r>
              <a:rPr lang="en-US" sz="2800" dirty="0">
                <a:cs typeface="B Nazanin" panose="00000400000000000000" pitchFamily="2" charset="-78"/>
              </a:rPr>
              <a:t>62.9</a:t>
            </a:r>
            <a:r>
              <a:rPr lang="fa-IR" sz="2800" dirty="0">
                <a:cs typeface="B Nazanin" panose="00000400000000000000" pitchFamily="2" charset="-78"/>
              </a:rPr>
              <a:t>٪</a:t>
            </a:r>
            <a:r>
              <a:rPr lang="en-US" sz="2800" dirty="0">
                <a:cs typeface="B Nazanin" panose="00000400000000000000" pitchFamily="2" charset="-78"/>
              </a:rPr>
              <a:t> -100</a:t>
            </a:r>
            <a:r>
              <a:rPr lang="fa-IR" sz="2800" dirty="0">
                <a:cs typeface="B Nazanin" panose="00000400000000000000" pitchFamily="2" charset="-78"/>
              </a:rPr>
              <a:t>٪)، ویژگی 7.6٪ (95٪ </a:t>
            </a:r>
            <a:r>
              <a:rPr lang="en-US" sz="2800" dirty="0">
                <a:cs typeface="B Nazanin" panose="00000400000000000000" pitchFamily="2" charset="-78"/>
              </a:rPr>
              <a:t>CI</a:t>
            </a:r>
            <a:r>
              <a:rPr lang="fa-IR" sz="2800" dirty="0">
                <a:cs typeface="B Nazanin" panose="00000400000000000000" pitchFamily="2" charset="-78"/>
              </a:rPr>
              <a:t>، </a:t>
            </a:r>
            <a:r>
              <a:rPr lang="en-US" sz="2800" dirty="0">
                <a:cs typeface="B Nazanin" panose="00000400000000000000" pitchFamily="2" charset="-78"/>
              </a:rPr>
              <a:t>5.4</a:t>
            </a:r>
            <a:r>
              <a:rPr lang="fa-IR" sz="2800" dirty="0">
                <a:cs typeface="B Nazanin" panose="00000400000000000000" pitchFamily="2" charset="-78"/>
              </a:rPr>
              <a:t>٪</a:t>
            </a:r>
            <a:r>
              <a:rPr lang="en-US" sz="2800" dirty="0">
                <a:cs typeface="B Nazanin" panose="00000400000000000000" pitchFamily="2" charset="-78"/>
              </a:rPr>
              <a:t> -10.6</a:t>
            </a:r>
            <a:r>
              <a:rPr lang="fa-IR" sz="2800" dirty="0">
                <a:cs typeface="B Nazanin" panose="00000400000000000000" pitchFamily="2" charset="-78"/>
              </a:rPr>
              <a:t>٪) ، ارزش پیش بینی شده مثبت 2.1٪ (95٪ </a:t>
            </a:r>
            <a:r>
              <a:rPr lang="en-US" sz="2800" dirty="0">
                <a:cs typeface="B Nazanin" panose="00000400000000000000" pitchFamily="2" charset="-78"/>
              </a:rPr>
              <a:t>CI</a:t>
            </a:r>
            <a:r>
              <a:rPr lang="fa-IR" sz="2800" dirty="0">
                <a:cs typeface="B Nazanin" panose="00000400000000000000" pitchFamily="2" charset="-78"/>
              </a:rPr>
              <a:t>، </a:t>
            </a:r>
            <a:r>
              <a:rPr lang="en-US" sz="2800" dirty="0">
                <a:cs typeface="B Nazanin" panose="00000400000000000000" pitchFamily="2" charset="-78"/>
              </a:rPr>
              <a:t>1.0</a:t>
            </a:r>
            <a:r>
              <a:rPr lang="fa-IR" sz="2800" dirty="0">
                <a:cs typeface="B Nazanin" panose="00000400000000000000" pitchFamily="2" charset="-78"/>
              </a:rPr>
              <a:t>٪</a:t>
            </a:r>
            <a:r>
              <a:rPr lang="en-US" sz="2800" dirty="0">
                <a:cs typeface="B Nazanin" panose="00000400000000000000" pitchFamily="2" charset="-78"/>
              </a:rPr>
              <a:t> -4.2</a:t>
            </a:r>
            <a:r>
              <a:rPr lang="fa-IR" sz="2800" dirty="0">
                <a:cs typeface="B Nazanin" panose="00000400000000000000" pitchFamily="2" charset="-78"/>
              </a:rPr>
              <a:t>٪) و ارزش پیش بینی شده منفی </a:t>
            </a:r>
            <a:r>
              <a:rPr lang="en-US" sz="2800" dirty="0" smtClean="0">
                <a:cs typeface="B Nazanin" panose="00000400000000000000" pitchFamily="2" charset="-78"/>
              </a:rPr>
              <a:t>NPV</a:t>
            </a:r>
            <a:r>
              <a:rPr lang="fa-IR" sz="2800" dirty="0" smtClean="0">
                <a:cs typeface="B Nazanin" panose="00000400000000000000" pitchFamily="2" charset="-78"/>
              </a:rPr>
              <a:t>   </a:t>
            </a:r>
            <a:r>
              <a:rPr lang="en-US" sz="2800" dirty="0">
                <a:cs typeface="B Nazanin" panose="00000400000000000000" pitchFamily="2" charset="-78"/>
              </a:rPr>
              <a:t>100</a:t>
            </a:r>
            <a:r>
              <a:rPr lang="fa-IR" sz="2800" dirty="0">
                <a:cs typeface="B Nazanin" panose="00000400000000000000" pitchFamily="2" charset="-78"/>
              </a:rPr>
              <a:t>٪ ( </a:t>
            </a:r>
            <a:r>
              <a:rPr lang="en-US" sz="2800" dirty="0">
                <a:cs typeface="B Nazanin" panose="00000400000000000000" pitchFamily="2" charset="-78"/>
              </a:rPr>
              <a:t> 95</a:t>
            </a:r>
            <a:r>
              <a:rPr lang="fa-IR" sz="2800" dirty="0">
                <a:cs typeface="B Nazanin" panose="00000400000000000000" pitchFamily="2" charset="-78"/>
              </a:rPr>
              <a:t>٪</a:t>
            </a:r>
            <a:r>
              <a:rPr lang="en-US" sz="2800" dirty="0">
                <a:cs typeface="B Nazanin" panose="00000400000000000000" pitchFamily="2" charset="-78"/>
              </a:rPr>
              <a:t> CI</a:t>
            </a:r>
            <a:r>
              <a:rPr lang="fa-IR" sz="2800" dirty="0">
                <a:cs typeface="B Nazanin" panose="00000400000000000000" pitchFamily="2" charset="-78"/>
              </a:rPr>
              <a:t>، </a:t>
            </a:r>
            <a:r>
              <a:rPr lang="en-US" sz="2800" dirty="0">
                <a:cs typeface="B Nazanin" panose="00000400000000000000" pitchFamily="2" charset="-78"/>
              </a:rPr>
              <a:t>87.4</a:t>
            </a:r>
            <a:r>
              <a:rPr lang="fa-IR" sz="2800" dirty="0">
                <a:cs typeface="B Nazanin" panose="00000400000000000000" pitchFamily="2" charset="-78"/>
              </a:rPr>
              <a:t>٪</a:t>
            </a:r>
            <a:r>
              <a:rPr lang="en-US" sz="2800" dirty="0">
                <a:cs typeface="B Nazanin" panose="00000400000000000000" pitchFamily="2" charset="-78"/>
              </a:rPr>
              <a:t> -100</a:t>
            </a:r>
            <a:r>
              <a:rPr lang="fa-IR" sz="2800" dirty="0">
                <a:cs typeface="B Nazanin" panose="00000400000000000000" pitchFamily="2" charset="-78"/>
              </a:rPr>
              <a:t>٪ ).  34 بیمار بدون </a:t>
            </a:r>
            <a:r>
              <a:rPr lang="en-US" sz="2800" dirty="0" smtClean="0">
                <a:cs typeface="B Nazanin" panose="00000400000000000000" pitchFamily="2" charset="-78"/>
              </a:rPr>
              <a:t>SAH</a:t>
            </a:r>
            <a:r>
              <a:rPr lang="fa-IR" sz="2800" dirty="0" smtClean="0">
                <a:cs typeface="B Nazanin" panose="00000400000000000000" pitchFamily="2" charset="-78"/>
              </a:rPr>
              <a:t> بودند </a:t>
            </a:r>
            <a:r>
              <a:rPr lang="fa-IR" sz="2800" dirty="0">
                <a:cs typeface="B Nazanin" panose="00000400000000000000" pitchFamily="2" charset="-78"/>
              </a:rPr>
              <a:t>برای آنهایی که قاعده هیچ تحقیقات بیشتری را نشان نمی داد (منفی واقعی</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34</a:t>
            </a:r>
            <a:endParaRPr lang="en-US" dirty="0"/>
          </a:p>
        </p:txBody>
      </p:sp>
    </p:spTree>
    <p:extLst>
      <p:ext uri="{BB962C8B-B14F-4D97-AF65-F5344CB8AC3E}">
        <p14:creationId xmlns:p14="http://schemas.microsoft.com/office/powerpoint/2010/main" val="9855907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جدول 2 عملکرد قاعده </a:t>
            </a:r>
            <a:r>
              <a:rPr lang="en-US" sz="2200" dirty="0" smtClean="0">
                <a:cs typeface="B Nazanin" panose="00000400000000000000" pitchFamily="2" charset="-78"/>
              </a:rPr>
              <a:t>OSAH</a:t>
            </a:r>
          </a:p>
          <a:p>
            <a:pPr algn="ctr" rtl="1">
              <a:lnSpc>
                <a:spcPct val="150000"/>
              </a:lnSpc>
            </a:pP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34</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65710568"/>
              </p:ext>
            </p:extLst>
          </p:nvPr>
        </p:nvGraphicFramePr>
        <p:xfrm>
          <a:off x="1450294" y="2163189"/>
          <a:ext cx="6423048" cy="1108428"/>
        </p:xfrm>
        <a:graphic>
          <a:graphicData uri="http://schemas.openxmlformats.org/drawingml/2006/table">
            <a:tbl>
              <a:tblPr rtl="1" firstRow="1" firstCol="1" bandRow="1">
                <a:tableStyleId>{93296810-A885-4BE3-A3E7-6D5BEEA58F35}</a:tableStyleId>
              </a:tblPr>
              <a:tblGrid>
                <a:gridCol w="2185285"/>
                <a:gridCol w="1931744"/>
                <a:gridCol w="2306019"/>
              </a:tblGrid>
              <a:tr h="369476">
                <a:tc>
                  <a:txBody>
                    <a:bodyPr/>
                    <a:lstStyle/>
                    <a:p>
                      <a:pPr indent="182880" algn="ctr" rtl="1">
                        <a:lnSpc>
                          <a:spcPct val="150000"/>
                        </a:lnSpc>
                        <a:spcAft>
                          <a:spcPts val="800"/>
                        </a:spcAft>
                      </a:pPr>
                      <a:r>
                        <a:rPr lang="en-US" sz="1400" dirty="0">
                          <a:effectLst/>
                          <a:cs typeface="B Nazanin" panose="00000400000000000000" pitchFamily="2" charset="-78"/>
                        </a:rPr>
                        <a:t> </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1">
                        <a:lnSpc>
                          <a:spcPct val="150000"/>
                        </a:lnSpc>
                        <a:spcAft>
                          <a:spcPts val="800"/>
                        </a:spcAft>
                      </a:pPr>
                      <a:r>
                        <a:rPr lang="en-US" sz="1400" dirty="0">
                          <a:effectLst/>
                          <a:cs typeface="B Nazanin" panose="00000400000000000000" pitchFamily="2" charset="-78"/>
                        </a:rPr>
                        <a:t>SAH </a:t>
                      </a:r>
                      <a:r>
                        <a:rPr lang="ar-SA" sz="1400" dirty="0">
                          <a:effectLst/>
                          <a:cs typeface="B Nazanin" panose="00000400000000000000" pitchFamily="2" charset="-78"/>
                        </a:rPr>
                        <a:t> حضور</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1">
                        <a:lnSpc>
                          <a:spcPct val="150000"/>
                        </a:lnSpc>
                        <a:spcAft>
                          <a:spcPts val="800"/>
                        </a:spcAft>
                      </a:pPr>
                      <a:r>
                        <a:rPr lang="en-US" sz="1400">
                          <a:effectLst/>
                          <a:cs typeface="B Nazanin" panose="00000400000000000000" pitchFamily="2" charset="-78"/>
                        </a:rPr>
                        <a:t>SAH </a:t>
                      </a:r>
                      <a:r>
                        <a:rPr lang="ar-SA" sz="1400">
                          <a:effectLst/>
                          <a:cs typeface="B Nazanin" panose="00000400000000000000" pitchFamily="2" charset="-78"/>
                        </a:rPr>
                        <a:t>  عدم حضور</a:t>
                      </a:r>
                      <a:endParaRPr lang="en-US" sz="110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369476">
                <a:tc>
                  <a:txBody>
                    <a:bodyPr/>
                    <a:lstStyle/>
                    <a:p>
                      <a:pPr indent="182880" algn="ctr" rtl="1">
                        <a:lnSpc>
                          <a:spcPct val="150000"/>
                        </a:lnSpc>
                        <a:spcAft>
                          <a:spcPts val="800"/>
                        </a:spcAft>
                      </a:pPr>
                      <a:r>
                        <a:rPr lang="fa-IR" sz="1400" dirty="0">
                          <a:effectLst/>
                          <a:cs typeface="B Nazanin" panose="00000400000000000000" pitchFamily="2" charset="-78"/>
                        </a:rPr>
                        <a:t>قاعده مثبت</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0">
                        <a:lnSpc>
                          <a:spcPct val="150000"/>
                        </a:lnSpc>
                        <a:spcAft>
                          <a:spcPts val="800"/>
                        </a:spcAft>
                      </a:pPr>
                      <a:r>
                        <a:rPr lang="en-US" sz="1400" dirty="0">
                          <a:effectLst/>
                          <a:cs typeface="B Nazanin" panose="00000400000000000000" pitchFamily="2" charset="-78"/>
                        </a:rPr>
                        <a:t>9</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1">
                        <a:lnSpc>
                          <a:spcPct val="150000"/>
                        </a:lnSpc>
                        <a:spcAft>
                          <a:spcPts val="800"/>
                        </a:spcAft>
                      </a:pPr>
                      <a:r>
                        <a:rPr lang="en-US" sz="1400" dirty="0">
                          <a:effectLst/>
                          <a:cs typeface="B Nazanin" panose="00000400000000000000" pitchFamily="2" charset="-78"/>
                        </a:rPr>
                        <a:t>411</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r h="369476">
                <a:tc>
                  <a:txBody>
                    <a:bodyPr/>
                    <a:lstStyle/>
                    <a:p>
                      <a:pPr indent="182880" algn="ctr" rtl="1">
                        <a:lnSpc>
                          <a:spcPct val="150000"/>
                        </a:lnSpc>
                        <a:spcAft>
                          <a:spcPts val="800"/>
                        </a:spcAft>
                      </a:pPr>
                      <a:r>
                        <a:rPr lang="ar-SA" sz="1400" dirty="0">
                          <a:effectLst/>
                          <a:cs typeface="B Nazanin" panose="00000400000000000000" pitchFamily="2" charset="-78"/>
                        </a:rPr>
                        <a:t>قاعده منفی</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1">
                        <a:lnSpc>
                          <a:spcPct val="150000"/>
                        </a:lnSpc>
                        <a:spcAft>
                          <a:spcPts val="800"/>
                        </a:spcAft>
                      </a:pPr>
                      <a:r>
                        <a:rPr lang="en-US" sz="1400" dirty="0">
                          <a:effectLst/>
                          <a:cs typeface="B Nazanin" panose="00000400000000000000" pitchFamily="2" charset="-78"/>
                        </a:rPr>
                        <a:t>0</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indent="182880" algn="ctr" rtl="1">
                        <a:lnSpc>
                          <a:spcPct val="150000"/>
                        </a:lnSpc>
                        <a:spcAft>
                          <a:spcPts val="800"/>
                        </a:spcAft>
                      </a:pPr>
                      <a:r>
                        <a:rPr lang="en-US" sz="1400" dirty="0">
                          <a:effectLst/>
                          <a:cs typeface="B Nazanin" panose="00000400000000000000" pitchFamily="2" charset="-78"/>
                        </a:rPr>
                        <a:t>34</a:t>
                      </a:r>
                      <a:endParaRPr lang="en-US" sz="1100"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r>
            </a:tbl>
          </a:graphicData>
        </a:graphic>
      </p:graphicFrame>
    </p:spTree>
    <p:extLst>
      <p:ext uri="{BB962C8B-B14F-4D97-AF65-F5344CB8AC3E}">
        <p14:creationId xmlns:p14="http://schemas.microsoft.com/office/powerpoint/2010/main" val="345219420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میان 420 بیمار برای آنهایی که قاعده پیشنهاد تحقیقات بیشتر می کرد </a:t>
            </a:r>
            <a:r>
              <a:rPr lang="fa-IR" sz="2800" dirty="0" smtClean="0">
                <a:cs typeface="B Nazanin" panose="00000400000000000000" pitchFamily="2" charset="-78"/>
              </a:rPr>
              <a:t>، 347 </a:t>
            </a:r>
            <a:r>
              <a:rPr lang="fa-IR" sz="2800" dirty="0">
                <a:cs typeface="B Nazanin" panose="00000400000000000000" pitchFamily="2" charset="-78"/>
              </a:rPr>
              <a:t>مورد تحت </a:t>
            </a:r>
            <a:r>
              <a:rPr lang="en-US" sz="2800" dirty="0">
                <a:cs typeface="B Nazanin" panose="00000400000000000000" pitchFamily="2" charset="-78"/>
              </a:rPr>
              <a:t>CT، </a:t>
            </a:r>
            <a:r>
              <a:rPr lang="en-US" sz="2800" dirty="0" smtClean="0">
                <a:cs typeface="B Nazanin" panose="00000400000000000000" pitchFamily="2" charset="-78"/>
              </a:rPr>
              <a:t>76</a:t>
            </a:r>
            <a:r>
              <a:rPr lang="fa-IR" sz="2800" dirty="0" smtClean="0">
                <a:cs typeface="B Nazanin" panose="00000400000000000000" pitchFamily="2" charset="-78"/>
              </a:rPr>
              <a:t> مورد </a:t>
            </a:r>
            <a:r>
              <a:rPr lang="fa-IR" sz="2800" dirty="0">
                <a:cs typeface="B Nazanin" panose="00000400000000000000" pitchFamily="2" charset="-78"/>
              </a:rPr>
              <a:t>تحت </a:t>
            </a:r>
            <a:r>
              <a:rPr lang="en-US" sz="2800" dirty="0" smtClean="0">
                <a:cs typeface="B Nazanin" panose="00000400000000000000" pitchFamily="2" charset="-78"/>
              </a:rPr>
              <a:t>LP</a:t>
            </a:r>
            <a:r>
              <a:rPr lang="fa-IR" sz="2800" dirty="0" smtClean="0">
                <a:cs typeface="B Nazanin" panose="00000400000000000000" pitchFamily="2" charset="-78"/>
              </a:rPr>
              <a:t> و </a:t>
            </a:r>
            <a:r>
              <a:rPr lang="fa-IR" sz="2800" dirty="0">
                <a:cs typeface="B Nazanin" panose="00000400000000000000" pitchFamily="2" charset="-78"/>
              </a:rPr>
              <a:t>71 مورد تا به حال هیچ تحقیقات بیشتری انجام نشده است (شکل </a:t>
            </a:r>
            <a:r>
              <a:rPr lang="fa-IR" sz="2800" dirty="0" smtClean="0">
                <a:cs typeface="B Nazanin" panose="00000400000000000000" pitchFamily="2" charset="-78"/>
              </a:rPr>
              <a:t>1). </a:t>
            </a:r>
            <a:r>
              <a:rPr lang="fa-IR" sz="2800" dirty="0">
                <a:cs typeface="B Nazanin" panose="00000400000000000000" pitchFamily="2" charset="-78"/>
              </a:rPr>
              <a:t>همه 9 مورد </a:t>
            </a:r>
            <a:r>
              <a:rPr lang="en-US" sz="2800" dirty="0" smtClean="0">
                <a:cs typeface="B Nazanin" panose="00000400000000000000" pitchFamily="2" charset="-78"/>
              </a:rPr>
              <a:t>SAH</a:t>
            </a:r>
            <a:r>
              <a:rPr lang="fa-IR" sz="2800" dirty="0" smtClean="0">
                <a:cs typeface="B Nazanin" panose="00000400000000000000" pitchFamily="2" charset="-78"/>
              </a:rPr>
              <a:t> توسط </a:t>
            </a:r>
            <a:r>
              <a:rPr lang="en-US" sz="2800" dirty="0" smtClean="0">
                <a:cs typeface="B Nazanin" panose="00000400000000000000" pitchFamily="2" charset="-78"/>
              </a:rPr>
              <a:t>CT</a:t>
            </a:r>
            <a:r>
              <a:rPr lang="fa-IR" sz="2800" dirty="0" smtClean="0">
                <a:cs typeface="B Nazanin" panose="00000400000000000000" pitchFamily="2" charset="-78"/>
              </a:rPr>
              <a:t> تشخیص </a:t>
            </a:r>
            <a:r>
              <a:rPr lang="fa-IR" sz="2800" dirty="0">
                <a:cs typeface="B Nazanin" panose="00000400000000000000" pitchFamily="2" charset="-78"/>
              </a:rPr>
              <a:t>داده شد . اجرای این قانون در زمان واقعی در این گروه می تواند 13 </a:t>
            </a:r>
            <a:r>
              <a:rPr lang="en-US" sz="2800" dirty="0" smtClean="0">
                <a:cs typeface="B Nazanin" panose="00000400000000000000" pitchFamily="2" charset="-78"/>
              </a:rPr>
              <a:t>CT</a:t>
            </a:r>
            <a:r>
              <a:rPr lang="fa-IR" sz="2800" dirty="0" smtClean="0">
                <a:cs typeface="B Nazanin" panose="00000400000000000000" pitchFamily="2" charset="-78"/>
              </a:rPr>
              <a:t> را </a:t>
            </a:r>
            <a:r>
              <a:rPr lang="fa-IR" sz="2800" dirty="0">
                <a:cs typeface="B Nazanin" panose="00000400000000000000" pitchFamily="2" charset="-78"/>
              </a:rPr>
              <a:t>جلوگیری کند و می توانست پیشنهاد کند که بررسی های اضافی در 71 بیمار اجرا شود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9847030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t">
            <a:noAutofit/>
          </a:bodyPr>
          <a:lstStyle/>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r>
              <a:rPr lang="fa-IR" sz="2200" dirty="0" smtClean="0">
                <a:cs typeface="B Nazanin" panose="00000400000000000000" pitchFamily="2" charset="-78"/>
              </a:rPr>
              <a:t>شکل</a:t>
            </a:r>
            <a:r>
              <a:rPr lang="fa-IR" sz="2200" dirty="0">
                <a:cs typeface="B Nazanin" panose="00000400000000000000" pitchFamily="2" charset="-78"/>
              </a:rPr>
              <a:t>. </a:t>
            </a:r>
            <a:r>
              <a:rPr lang="fa-IR" sz="2200" dirty="0" smtClean="0">
                <a:cs typeface="B Nazanin" panose="00000400000000000000" pitchFamily="2" charset="-78"/>
              </a:rPr>
              <a:t>1  </a:t>
            </a:r>
            <a:r>
              <a:rPr lang="fa-IR" sz="2200" dirty="0">
                <a:cs typeface="B Nazanin" panose="00000400000000000000" pitchFamily="2" charset="-78"/>
              </a:rPr>
              <a:t>بهره برداری از منابع و تست در میان بیماران واجد شرایط.</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24</a:t>
            </a:r>
            <a:r>
              <a:rPr lang="en-US" sz="2400" dirty="0" smtClean="0"/>
              <a:t>/</a:t>
            </a:r>
            <a:r>
              <a:rPr lang="fa-IR" sz="2400" dirty="0" smtClean="0"/>
              <a:t>34</a:t>
            </a:r>
            <a:endParaRPr lang="en-US" dirty="0"/>
          </a:p>
        </p:txBody>
      </p:sp>
      <p:pic>
        <p:nvPicPr>
          <p:cNvPr id="3" name="Picture 2"/>
          <p:cNvPicPr>
            <a:picLocks noChangeAspect="1"/>
          </p:cNvPicPr>
          <p:nvPr/>
        </p:nvPicPr>
        <p:blipFill>
          <a:blip r:embed="rId3"/>
          <a:stretch>
            <a:fillRect/>
          </a:stretch>
        </p:blipFill>
        <p:spPr>
          <a:xfrm>
            <a:off x="1569149" y="422812"/>
            <a:ext cx="6056396" cy="4589182"/>
          </a:xfrm>
          <a:prstGeom prst="rect">
            <a:avLst/>
          </a:prstGeom>
        </p:spPr>
      </p:pic>
    </p:spTree>
    <p:extLst>
      <p:ext uri="{BB962C8B-B14F-4D97-AF65-F5344CB8AC3E}">
        <p14:creationId xmlns:p14="http://schemas.microsoft.com/office/powerpoint/2010/main" val="26382904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جدول </a:t>
            </a:r>
            <a:r>
              <a:rPr lang="fa-IR" sz="2800" dirty="0">
                <a:cs typeface="B Nazanin" panose="00000400000000000000" pitchFamily="2" charset="-78"/>
              </a:rPr>
              <a:t>3 تشخیص ترخیص برای بیمارانی که واجد شرایط معیارها بودند و نبودند را نشان می </a:t>
            </a:r>
            <a:r>
              <a:rPr lang="fa-IR" sz="2800" dirty="0" smtClean="0">
                <a:cs typeface="B Nazanin" panose="00000400000000000000" pitchFamily="2" charset="-78"/>
              </a:rPr>
              <a:t>دهد. </a:t>
            </a:r>
            <a:r>
              <a:rPr lang="fa-IR" sz="2800" dirty="0">
                <a:cs typeface="B Nazanin" panose="00000400000000000000" pitchFamily="2" charset="-78"/>
              </a:rPr>
              <a:t>13 مورد از </a:t>
            </a:r>
            <a:r>
              <a:rPr lang="en-US" sz="2800" dirty="0" smtClean="0">
                <a:cs typeface="B Nazanin" panose="00000400000000000000" pitchFamily="2" charset="-78"/>
              </a:rPr>
              <a:t>SAH</a:t>
            </a:r>
            <a:r>
              <a:rPr lang="fa-IR" sz="2800" dirty="0" smtClean="0">
                <a:cs typeface="B Nazanin" panose="00000400000000000000" pitchFamily="2" charset="-78"/>
              </a:rPr>
              <a:t> در </a:t>
            </a:r>
            <a:r>
              <a:rPr lang="fa-IR" sz="2800" dirty="0">
                <a:cs typeface="B Nazanin" panose="00000400000000000000" pitchFamily="2" charset="-78"/>
              </a:rPr>
              <a:t>گروه حذف شده قرار گرفتند (0.3٪) ؛ این بیماران به دلیل سابقه آنوریسم، </a:t>
            </a:r>
            <a:r>
              <a:rPr lang="en-US" sz="2800" dirty="0" smtClean="0">
                <a:cs typeface="B Nazanin" panose="00000400000000000000" pitchFamily="2" charset="-78"/>
              </a:rPr>
              <a:t>SAH</a:t>
            </a:r>
            <a:r>
              <a:rPr lang="fa-IR" sz="2800" dirty="0" smtClean="0">
                <a:cs typeface="B Nazanin" panose="00000400000000000000" pitchFamily="2" charset="-78"/>
              </a:rPr>
              <a:t> قبلی</a:t>
            </a:r>
            <a:r>
              <a:rPr lang="fa-IR" sz="2800" dirty="0">
                <a:cs typeface="B Nazanin" panose="00000400000000000000" pitchFamily="2" charset="-78"/>
              </a:rPr>
              <a:t>، ارجاع از بیمارستان دیگر با تشخیص </a:t>
            </a:r>
            <a:r>
              <a:rPr lang="en-US" sz="2800" dirty="0" smtClean="0">
                <a:cs typeface="B Nazanin" panose="00000400000000000000" pitchFamily="2" charset="-78"/>
              </a:rPr>
              <a:t>SAH</a:t>
            </a:r>
            <a:r>
              <a:rPr lang="fa-IR" sz="2800" dirty="0" smtClean="0">
                <a:cs typeface="B Nazanin" panose="00000400000000000000" pitchFamily="2" charset="-78"/>
              </a:rPr>
              <a:t>، </a:t>
            </a:r>
            <a:r>
              <a:rPr lang="fa-IR" sz="2800" dirty="0">
                <a:cs typeface="B Nazanin" panose="00000400000000000000" pitchFamily="2" charset="-78"/>
              </a:rPr>
              <a:t>یک مقیاس گلاسکو کما نمره کمتر از 15، یا تروما در 7 روز گذشته، از مطالعه خارج شدند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25</a:t>
            </a:r>
            <a:r>
              <a:rPr lang="en-US" sz="2400" dirty="0" smtClean="0"/>
              <a:t>/</a:t>
            </a:r>
            <a:r>
              <a:rPr lang="fa-IR" sz="2400" dirty="0" smtClean="0"/>
              <a:t>34</a:t>
            </a:r>
            <a:endParaRPr lang="en-US" dirty="0"/>
          </a:p>
        </p:txBody>
      </p:sp>
    </p:spTree>
    <p:extLst>
      <p:ext uri="{BB962C8B-B14F-4D97-AF65-F5344CB8AC3E}">
        <p14:creationId xmlns:p14="http://schemas.microsoft.com/office/powerpoint/2010/main" val="8900764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ctr" rtl="1">
              <a:lnSpc>
                <a:spcPct val="150000"/>
              </a:lnSpc>
            </a:pPr>
            <a:r>
              <a:rPr lang="fa-IR" sz="2000" dirty="0">
                <a:cs typeface="B Nazanin" panose="00000400000000000000" pitchFamily="2" charset="-78"/>
              </a:rPr>
              <a:t>جدول 3  مقایسه تشخیص ترشحات توسط گنجاندن در قاعده </a:t>
            </a:r>
            <a:r>
              <a:rPr lang="en-US" sz="2000" dirty="0">
                <a:cs typeface="B Nazanin" panose="00000400000000000000" pitchFamily="2" charset="-78"/>
              </a:rPr>
              <a:t>N = </a:t>
            </a:r>
            <a:r>
              <a:rPr lang="en-US" sz="2000" dirty="0" smtClean="0">
                <a:cs typeface="B Nazanin" panose="00000400000000000000" pitchFamily="2" charset="-78"/>
              </a:rPr>
              <a:t>4866</a:t>
            </a:r>
            <a:endParaRPr lang="fa-IR" sz="2000" dirty="0" smtClean="0">
              <a:cs typeface="B Nazanin" panose="00000400000000000000" pitchFamily="2" charset="-78"/>
            </a:endParaRPr>
          </a:p>
          <a:p>
            <a:pPr algn="ctr" rtl="1">
              <a:lnSpc>
                <a:spcPct val="150000"/>
              </a:lnSpc>
            </a:pPr>
            <a:r>
              <a:rPr lang="fa-IR" sz="2000" b="1" dirty="0">
                <a:cs typeface="B Nazanin" panose="00000400000000000000" pitchFamily="2" charset="-78"/>
              </a:rPr>
              <a:t>168ویزیت تشخیص ترخیص را از دست داده </a:t>
            </a:r>
            <a:r>
              <a:rPr lang="fa-IR" sz="2000" b="1" dirty="0" smtClean="0">
                <a:cs typeface="B Nazanin" panose="00000400000000000000" pitchFamily="2" charset="-78"/>
              </a:rPr>
              <a:t>بودند.</a:t>
            </a:r>
            <a:endParaRPr lang="fa-IR" sz="2000" b="1"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26</a:t>
            </a:r>
            <a:r>
              <a:rPr lang="en-US" sz="2400" dirty="0" smtClean="0"/>
              <a:t>/</a:t>
            </a:r>
            <a:r>
              <a:rPr lang="fa-IR" sz="2400" dirty="0" smtClean="0"/>
              <a:t>34</a:t>
            </a:r>
            <a:endParaRPr lang="en-US" dirty="0"/>
          </a:p>
        </p:txBody>
      </p:sp>
      <p:pic>
        <p:nvPicPr>
          <p:cNvPr id="25" name="Picture 24"/>
          <p:cNvPicPr/>
          <p:nvPr/>
        </p:nvPicPr>
        <p:blipFill rotWithShape="1">
          <a:blip r:embed="rId3">
            <a:extLst>
              <a:ext uri="{28A0092B-C50C-407E-A947-70E740481C1C}">
                <a14:useLocalDpi xmlns:a14="http://schemas.microsoft.com/office/drawing/2010/main" val="0"/>
              </a:ext>
            </a:extLst>
          </a:blip>
          <a:srcRect b="3776"/>
          <a:stretch/>
        </p:blipFill>
        <p:spPr bwMode="auto">
          <a:xfrm>
            <a:off x="1447986" y="263572"/>
            <a:ext cx="6464647" cy="41109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05071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endParaRPr lang="fa-IR" sz="5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نتیجه گیری</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019704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اول</a:t>
            </a:r>
            <a:endParaRPr lang="fa-IR" sz="5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چکیده</a:t>
            </a:r>
            <a:endParaRPr lang="fa-IR" sz="9600" b="1" dirty="0" smtClean="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0422927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در </a:t>
            </a:r>
            <a:r>
              <a:rPr lang="fa-IR" sz="2600" dirty="0">
                <a:cs typeface="B Nazanin" panose="00000400000000000000" pitchFamily="2" charset="-78"/>
              </a:rPr>
              <a:t>این اعتبار خارجی از اتاوا قانون تصمیم گیری بالینی برای رد </a:t>
            </a:r>
            <a:r>
              <a:rPr lang="fa-IR" sz="2600" dirty="0" smtClean="0">
                <a:cs typeface="B Nazanin" panose="00000400000000000000" pitchFamily="2" charset="-78"/>
              </a:rPr>
              <a:t>کردن</a:t>
            </a:r>
            <a:r>
              <a:rPr lang="en-US" sz="2600" dirty="0" smtClean="0">
                <a:cs typeface="B Nazanin" panose="00000400000000000000" pitchFamily="2" charset="-78"/>
              </a:rPr>
              <a:t>SAH </a:t>
            </a:r>
            <a:r>
              <a:rPr lang="fa-IR" sz="2600" dirty="0" smtClean="0">
                <a:cs typeface="B Nazanin" panose="00000400000000000000" pitchFamily="2" charset="-78"/>
              </a:rPr>
              <a:t> برای </a:t>
            </a:r>
            <a:r>
              <a:rPr lang="fa-IR" sz="2600" dirty="0">
                <a:cs typeface="B Nazanin" panose="00000400000000000000" pitchFamily="2" charset="-78"/>
              </a:rPr>
              <a:t>سردرد حاد، ما یک حساسیت 100٪، ویژگی 7.6٪، و </a:t>
            </a:r>
            <a:r>
              <a:rPr lang="en-US" sz="2600" dirty="0">
                <a:cs typeface="B Nazanin" panose="00000400000000000000" pitchFamily="2" charset="-78"/>
              </a:rPr>
              <a:t>NPV 100</a:t>
            </a:r>
            <a:r>
              <a:rPr lang="fa-IR" sz="2600" dirty="0">
                <a:cs typeface="B Nazanin" panose="00000400000000000000" pitchFamily="2" charset="-78"/>
              </a:rPr>
              <a:t>٪ را </a:t>
            </a:r>
            <a:r>
              <a:rPr lang="fa-IR" sz="2600" dirty="0" smtClean="0">
                <a:cs typeface="B Nazanin" panose="00000400000000000000" pitchFamily="2" charset="-78"/>
              </a:rPr>
              <a:t>یافتیم. </a:t>
            </a:r>
            <a:r>
              <a:rPr lang="fa-IR" sz="2600" dirty="0">
                <a:cs typeface="B Nazanin" panose="00000400000000000000" pitchFamily="2" charset="-78"/>
              </a:rPr>
              <a:t>ما حساسیت مشابه نسبت به مطالعه </a:t>
            </a:r>
            <a:r>
              <a:rPr lang="fa-IR" sz="2600" dirty="0" smtClean="0">
                <a:cs typeface="B Nazanin" panose="00000400000000000000" pitchFamily="2" charset="-78"/>
              </a:rPr>
              <a:t>اصلی یافتیم. </a:t>
            </a:r>
            <a:r>
              <a:rPr lang="fa-IR" sz="2600" dirty="0">
                <a:cs typeface="B Nazanin" panose="00000400000000000000" pitchFamily="2" charset="-78"/>
              </a:rPr>
              <a:t>با این حال، ویژگی از آنچه که قبلا گزارش شد پایین تر است و تنها بخش کوچکی از بیماران که مبتلا به سردرد (٪ 8.4) هستند واجد شرایط قاعده بود. این داده ها نشان می دهد که قاعده </a:t>
            </a:r>
            <a:r>
              <a:rPr lang="en-US" sz="2600" dirty="0" smtClean="0">
                <a:cs typeface="B Nazanin" panose="00000400000000000000" pitchFamily="2" charset="-78"/>
              </a:rPr>
              <a:t>OSAH</a:t>
            </a:r>
            <a:r>
              <a:rPr lang="fa-IR" sz="2600" dirty="0" smtClean="0">
                <a:cs typeface="B Nazanin" panose="00000400000000000000" pitchFamily="2" charset="-78"/>
              </a:rPr>
              <a:t> به </a:t>
            </a:r>
            <a:r>
              <a:rPr lang="fa-IR" sz="2600" dirty="0">
                <a:cs typeface="B Nazanin" panose="00000400000000000000" pitchFamily="2" charset="-78"/>
              </a:rPr>
              <a:t>احتمال زیاد تنها در بخش کوچکی از بیماران که به </a:t>
            </a:r>
            <a:r>
              <a:rPr lang="en-US" sz="2600" dirty="0" smtClean="0">
                <a:cs typeface="B Nazanin" panose="00000400000000000000" pitchFamily="2" charset="-78"/>
              </a:rPr>
              <a:t>ED</a:t>
            </a:r>
            <a:r>
              <a:rPr lang="fa-IR" sz="2600" dirty="0" smtClean="0">
                <a:cs typeface="B Nazanin" panose="00000400000000000000" pitchFamily="2" charset="-78"/>
              </a:rPr>
              <a:t> با </a:t>
            </a:r>
            <a:r>
              <a:rPr lang="fa-IR" sz="2600" dirty="0">
                <a:cs typeface="B Nazanin" panose="00000400000000000000" pitchFamily="2" charset="-78"/>
              </a:rPr>
              <a:t>سردرد مراجعه می کنند اعمال می شود </a:t>
            </a:r>
            <a:r>
              <a:rPr lang="fa-IR" sz="2600" dirty="0" smtClean="0">
                <a:cs typeface="B Nazanin" panose="00000400000000000000" pitchFamily="2" charset="-78"/>
              </a:rPr>
              <a:t>و </a:t>
            </a:r>
            <a:r>
              <a:rPr lang="fa-IR" sz="2600" dirty="0">
                <a:cs typeface="B Nazanin" panose="00000400000000000000" pitchFamily="2" charset="-78"/>
              </a:rPr>
              <a:t>در صورت اعمال، انتظار می رود که آزمایش های بیشتر در نزدیک به 93٪ از بیماران نشان دهد </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1912688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بازه </a:t>
            </a:r>
            <a:r>
              <a:rPr lang="fa-IR" sz="2800" dirty="0">
                <a:cs typeface="B Nazanin" panose="00000400000000000000" pitchFamily="2" charset="-78"/>
              </a:rPr>
              <a:t>بروز </a:t>
            </a:r>
            <a:r>
              <a:rPr lang="en-US" sz="2800" dirty="0">
                <a:cs typeface="B Nazanin" panose="00000400000000000000" pitchFamily="2" charset="-78"/>
              </a:rPr>
              <a:t>SAH</a:t>
            </a:r>
            <a:r>
              <a:rPr lang="fa-IR" sz="2800" dirty="0">
                <a:cs typeface="B Nazanin" panose="00000400000000000000" pitchFamily="2" charset="-78"/>
              </a:rPr>
              <a:t> ما </a:t>
            </a:r>
            <a:r>
              <a:rPr lang="en-US" sz="2800" dirty="0">
                <a:cs typeface="B Nazanin" panose="00000400000000000000" pitchFamily="2" charset="-78"/>
              </a:rPr>
              <a:t>2.0</a:t>
            </a:r>
            <a:r>
              <a:rPr lang="fa-IR" sz="2800" dirty="0">
                <a:cs typeface="B Nazanin" panose="00000400000000000000" pitchFamily="2" charset="-78"/>
              </a:rPr>
              <a:t>٪ بود در مقایسه با مطالعه اصلی توسط </a:t>
            </a:r>
            <a:r>
              <a:rPr lang="en-US" sz="2800" dirty="0" smtClean="0">
                <a:cs typeface="B Nazanin" panose="00000400000000000000" pitchFamily="2" charset="-78"/>
              </a:rPr>
              <a:t>Perry</a:t>
            </a:r>
            <a:r>
              <a:rPr lang="fa-IR" sz="2800" dirty="0" smtClean="0">
                <a:cs typeface="B Nazanin" panose="00000400000000000000" pitchFamily="2" charset="-78"/>
              </a:rPr>
              <a:t> و همکاران </a:t>
            </a:r>
            <a:r>
              <a:rPr lang="fa-IR" sz="2800" dirty="0">
                <a:cs typeface="B Nazanin" panose="00000400000000000000" pitchFamily="2" charset="-78"/>
              </a:rPr>
              <a:t>که تا به حال بازه بروز 6٪ </a:t>
            </a:r>
            <a:r>
              <a:rPr lang="fa-IR" sz="2800" dirty="0" smtClean="0">
                <a:cs typeface="B Nazanin" panose="00000400000000000000" pitchFamily="2" charset="-78"/>
              </a:rPr>
              <a:t>داشت. </a:t>
            </a:r>
            <a:r>
              <a:rPr lang="fa-IR" sz="2800" dirty="0">
                <a:cs typeface="B Nazanin" panose="00000400000000000000" pitchFamily="2" charset="-78"/>
              </a:rPr>
              <a:t>در هنگام مقایسه نسبت به مطالعه اشتقاق </a:t>
            </a:r>
            <a:r>
              <a:rPr lang="en-US" sz="2800" dirty="0">
                <a:cs typeface="B Nazanin" panose="00000400000000000000" pitchFamily="2" charset="-78"/>
              </a:rPr>
              <a:t>OSAH </a:t>
            </a:r>
            <a:r>
              <a:rPr lang="fa-IR" sz="2800" dirty="0">
                <a:cs typeface="B Nazanin" panose="00000400000000000000" pitchFamily="2" charset="-78"/>
              </a:rPr>
              <a:t>اصلی، مطالعه ما دارای توزیع یک سن و جنس مشابه بود. ما نسبت کمتری از بیماران را داشتیم که با آمبولانس رسیدند (16٪ در مقابل 26٪) و میانگین نمره درد پایین تر (6.8 در مقابل 8.7). با این حال، مطالعه </a:t>
            </a:r>
            <a:r>
              <a:rPr lang="en-US" sz="2800" dirty="0">
                <a:cs typeface="B Nazanin" panose="00000400000000000000" pitchFamily="2" charset="-78"/>
              </a:rPr>
              <a:t>OSAH </a:t>
            </a:r>
            <a:r>
              <a:rPr lang="fa-IR" sz="2800" dirty="0" smtClean="0">
                <a:cs typeface="B Nazanin" panose="00000400000000000000" pitchFamily="2" charset="-78"/>
              </a:rPr>
              <a:t> درد </a:t>
            </a:r>
            <a:r>
              <a:rPr lang="fa-IR" sz="2800" dirty="0">
                <a:cs typeface="B Nazanin" panose="00000400000000000000" pitchFamily="2" charset="-78"/>
              </a:rPr>
              <a:t>را در "اوج" اندازه گیری کرد  و ما در زمان ارائه به </a:t>
            </a:r>
            <a:r>
              <a:rPr lang="en-US" sz="2800" dirty="0" smtClean="0">
                <a:cs typeface="B Nazanin" panose="00000400000000000000" pitchFamily="2" charset="-78"/>
              </a:rPr>
              <a:t>ED</a:t>
            </a:r>
            <a:r>
              <a:rPr lang="fa-IR" sz="2800" dirty="0" smtClean="0">
                <a:cs typeface="B Nazanin" panose="00000400000000000000" pitchFamily="2" charset="-78"/>
              </a:rPr>
              <a:t> درد </a:t>
            </a:r>
            <a:r>
              <a:rPr lang="fa-IR" sz="2800" dirty="0">
                <a:cs typeface="B Nazanin" panose="00000400000000000000" pitchFamily="2" charset="-78"/>
              </a:rPr>
              <a:t>را اندازه گیری کردیم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7397271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تشخیص </a:t>
            </a:r>
            <a:r>
              <a:rPr lang="en-US" sz="2600" dirty="0" smtClean="0">
                <a:cs typeface="B Nazanin" panose="00000400000000000000" pitchFamily="2" charset="-78"/>
              </a:rPr>
              <a:t>SAH</a:t>
            </a:r>
            <a:r>
              <a:rPr lang="fa-IR" sz="2600" dirty="0" smtClean="0">
                <a:cs typeface="B Nazanin" panose="00000400000000000000" pitchFamily="2" charset="-78"/>
              </a:rPr>
              <a:t> چالش </a:t>
            </a:r>
            <a:r>
              <a:rPr lang="fa-IR" sz="2600" dirty="0">
                <a:cs typeface="B Nazanin" panose="00000400000000000000" pitchFamily="2" charset="-78"/>
              </a:rPr>
              <a:t>برانگیز است و هدف قاعده </a:t>
            </a:r>
            <a:r>
              <a:rPr lang="en-US" sz="2600" dirty="0" smtClean="0">
                <a:cs typeface="B Nazanin" panose="00000400000000000000" pitchFamily="2" charset="-78"/>
              </a:rPr>
              <a:t>OSAH</a:t>
            </a:r>
            <a:r>
              <a:rPr lang="fa-IR" sz="2600" dirty="0" smtClean="0">
                <a:cs typeface="B Nazanin" panose="00000400000000000000" pitchFamily="2" charset="-78"/>
              </a:rPr>
              <a:t> برای </a:t>
            </a:r>
            <a:r>
              <a:rPr lang="fa-IR" sz="2600" dirty="0">
                <a:cs typeface="B Nazanin" panose="00000400000000000000" pitchFamily="2" charset="-78"/>
              </a:rPr>
              <a:t>تشخیص </a:t>
            </a:r>
            <a:r>
              <a:rPr lang="en-US" sz="2600" dirty="0" smtClean="0">
                <a:cs typeface="B Nazanin" panose="00000400000000000000" pitchFamily="2" charset="-78"/>
              </a:rPr>
              <a:t>SAH</a:t>
            </a:r>
            <a:r>
              <a:rPr lang="fa-IR" sz="2600" dirty="0" smtClean="0">
                <a:cs typeface="B Nazanin" panose="00000400000000000000" pitchFamily="2" charset="-78"/>
              </a:rPr>
              <a:t> در </a:t>
            </a:r>
            <a:r>
              <a:rPr lang="fa-IR" sz="2600" dirty="0">
                <a:cs typeface="B Nazanin" panose="00000400000000000000" pitchFamily="2" charset="-78"/>
              </a:rPr>
              <a:t>موارد برای تشخیص سخت تر است ، که آن ، در بیمارانی که هوشیار هستند و عصبی دست نخورده دارند می باشد . مطالعه ما نشان می دهد که قاعده تنها در اقلیتی از بیماران با سردرد صدق می کند. در آن گروه، قانون 100٪ حساس بود و ویژگی کم برای تشخیص </a:t>
            </a:r>
            <a:r>
              <a:rPr lang="en-US" sz="2600" dirty="0" smtClean="0">
                <a:cs typeface="B Nazanin" panose="00000400000000000000" pitchFamily="2" charset="-78"/>
              </a:rPr>
              <a:t>SAH</a:t>
            </a:r>
            <a:r>
              <a:rPr lang="fa-IR" sz="2600" dirty="0" smtClean="0">
                <a:cs typeface="B Nazanin" panose="00000400000000000000" pitchFamily="2" charset="-78"/>
              </a:rPr>
              <a:t> وجود </a:t>
            </a:r>
            <a:r>
              <a:rPr lang="fa-IR" sz="2600" dirty="0">
                <a:cs typeface="B Nazanin" panose="00000400000000000000" pitchFamily="2" charset="-78"/>
              </a:rPr>
              <a:t>داشت . یک قانون بسیار حساس در واقع نیاز دارد که از تشخیص خطرناک از دست رفته جلوگیری کند . با این حال، این قاعده برای اکثریت زیادی از بیماران همراه با سردرد که به </a:t>
            </a:r>
            <a:r>
              <a:rPr lang="en-US" sz="2600" dirty="0" smtClean="0">
                <a:cs typeface="B Nazanin" panose="00000400000000000000" pitchFamily="2" charset="-78"/>
              </a:rPr>
              <a:t>ED</a:t>
            </a:r>
            <a:r>
              <a:rPr lang="fa-IR" sz="2600" dirty="0" smtClean="0">
                <a:cs typeface="B Nazanin" panose="00000400000000000000" pitchFamily="2" charset="-78"/>
              </a:rPr>
              <a:t> درخور </a:t>
            </a:r>
            <a:r>
              <a:rPr lang="fa-IR" sz="2600" dirty="0">
                <a:cs typeface="B Nazanin" panose="00000400000000000000" pitchFamily="2" charset="-78"/>
              </a:rPr>
              <a:t>توجه مراجعه می </a:t>
            </a:r>
            <a:r>
              <a:rPr lang="fa-IR" sz="2600" dirty="0" smtClean="0">
                <a:cs typeface="B Nazanin" panose="00000400000000000000" pitchFamily="2" charset="-78"/>
              </a:rPr>
              <a:t>کنند، </a:t>
            </a:r>
            <a:r>
              <a:rPr lang="fa-IR" sz="2600" dirty="0">
                <a:cs typeface="B Nazanin" panose="00000400000000000000" pitchFamily="2" charset="-78"/>
              </a:rPr>
              <a:t>قابلیت اجرایی ندارد .</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34</a:t>
            </a:r>
            <a:endParaRPr lang="en-US" dirty="0"/>
          </a:p>
        </p:txBody>
      </p:sp>
    </p:spTree>
    <p:extLst>
      <p:ext uri="{BB962C8B-B14F-4D97-AF65-F5344CB8AC3E}">
        <p14:creationId xmlns:p14="http://schemas.microsoft.com/office/powerpoint/2010/main" val="49009556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محدودیت ها</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مطالعه ما دارای چندین محدودیت بالقوه است . اول، در مطالعات بررسی مدارک پزشکی، داده های گم شده می تواند رخ دهد. ما 310 بیمارانی که در آنها سردرد با شدت حداکثر، در کمتر از 1 ساعت رسیده، ثبت نشده بود حذف کردیم ، که ممکن است یک معرفی مغرضانه نسبت به نتایج ما داشته </a:t>
            </a:r>
            <a:r>
              <a:rPr lang="fa-IR" sz="2800" dirty="0" smtClean="0">
                <a:cs typeface="B Nazanin" panose="00000400000000000000" pitchFamily="2" charset="-78"/>
              </a:rPr>
              <a:t>باشند. </a:t>
            </a:r>
            <a:r>
              <a:rPr lang="en-US" sz="2800" dirty="0" smtClean="0">
                <a:cs typeface="B Nazanin" panose="00000400000000000000" pitchFamily="2" charset="-78"/>
              </a:rPr>
              <a:t>ED</a:t>
            </a:r>
            <a:r>
              <a:rPr lang="fa-IR" sz="2800" dirty="0" smtClean="0">
                <a:cs typeface="B Nazanin" panose="00000400000000000000" pitchFamily="2" charset="-78"/>
              </a:rPr>
              <a:t> یک </a:t>
            </a:r>
            <a:r>
              <a:rPr lang="fa-IR" sz="2800" dirty="0">
                <a:cs typeface="B Nazanin" panose="00000400000000000000" pitchFamily="2" charset="-78"/>
              </a:rPr>
              <a:t>مرکز دانشگاهی مراقبت سطح سوم است و به طور بالقوه در معرض ابتلا به تعصب ارجاع می باشد. برای کاهش خطر ابتلا به تعصب ارجاع، بیماران مراجعه کننده با تشخیص </a:t>
            </a:r>
            <a:r>
              <a:rPr lang="en-US" sz="2800" dirty="0" smtClean="0">
                <a:cs typeface="B Nazanin" panose="00000400000000000000" pitchFamily="2" charset="-78"/>
              </a:rPr>
              <a:t>SAH</a:t>
            </a:r>
            <a:r>
              <a:rPr lang="fa-IR" sz="2800" dirty="0" smtClean="0">
                <a:cs typeface="B Nazanin" panose="00000400000000000000" pitchFamily="2" charset="-78"/>
              </a:rPr>
              <a:t> از </a:t>
            </a:r>
            <a:r>
              <a:rPr lang="fa-IR" sz="2800" dirty="0">
                <a:cs typeface="B Nazanin" panose="00000400000000000000" pitchFamily="2" charset="-78"/>
              </a:rPr>
              <a:t>مطالعه حذف شدند.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3449806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ممکن است که تعداد کمی از بیماران با </a:t>
            </a:r>
            <a:r>
              <a:rPr lang="en-US" sz="2800" dirty="0" smtClean="0">
                <a:cs typeface="B Nazanin" panose="00000400000000000000" pitchFamily="2" charset="-78"/>
              </a:rPr>
              <a:t>SAH</a:t>
            </a:r>
            <a:r>
              <a:rPr lang="fa-IR" sz="2800" dirty="0" smtClean="0">
                <a:cs typeface="B Nazanin" panose="00000400000000000000" pitchFamily="2" charset="-78"/>
              </a:rPr>
              <a:t> از </a:t>
            </a:r>
            <a:r>
              <a:rPr lang="en-US" sz="2800" dirty="0" smtClean="0">
                <a:cs typeface="B Nazanin" panose="00000400000000000000" pitchFamily="2" charset="-78"/>
              </a:rPr>
              <a:t>ED</a:t>
            </a:r>
            <a:r>
              <a:rPr lang="fa-IR" sz="2800" dirty="0" smtClean="0">
                <a:cs typeface="B Nazanin" panose="00000400000000000000" pitchFamily="2" charset="-78"/>
              </a:rPr>
              <a:t> اخراج </a:t>
            </a:r>
            <a:r>
              <a:rPr lang="fa-IR" sz="2800" dirty="0">
                <a:cs typeface="B Nazanin" panose="00000400000000000000" pitchFamily="2" charset="-78"/>
              </a:rPr>
              <a:t>شده باشند و پس از آن در یک مرکز درمانی دیگر تشخیص داده و یا در محیط خارج از بیمارستان درگذشته باشند . با این حال، جزئیات جامع و پیگیری قابل اعتماد اطلاعات در دسترس بررسی از سوابق پزشکی سرپایی و بستری اصلی در فضای ما ، بعید بودن آن را نشان می دهد.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392976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طور خلاصه، قانون </a:t>
            </a:r>
            <a:r>
              <a:rPr lang="en-US" sz="2800" dirty="0" smtClean="0">
                <a:cs typeface="B Nazanin" panose="00000400000000000000" pitchFamily="2" charset="-78"/>
              </a:rPr>
              <a:t>OSAH</a:t>
            </a:r>
            <a:r>
              <a:rPr lang="fa-IR" sz="2800" dirty="0" smtClean="0">
                <a:cs typeface="B Nazanin" panose="00000400000000000000" pitchFamily="2" charset="-78"/>
              </a:rPr>
              <a:t> نسبتا </a:t>
            </a:r>
            <a:r>
              <a:rPr lang="fa-IR" sz="2800" dirty="0">
                <a:cs typeface="B Nazanin" panose="00000400000000000000" pitchFamily="2" charset="-78"/>
              </a:rPr>
              <a:t>ساده است، استفاده راحت از داده های در دسترس در سابقه و معاینه فیزیکی و بسیار حساس هستند. با این حال، کاربرد آن در تنها یک اقلیت کوچکی از بیماران مراجعه کننده به </a:t>
            </a:r>
            <a:r>
              <a:rPr lang="en-US" sz="2800" dirty="0" smtClean="0">
                <a:cs typeface="B Nazanin" panose="00000400000000000000" pitchFamily="2" charset="-78"/>
              </a:rPr>
              <a:t>ED</a:t>
            </a:r>
            <a:r>
              <a:rPr lang="fa-IR" sz="2800" dirty="0" smtClean="0">
                <a:cs typeface="B Nazanin" panose="00000400000000000000" pitchFamily="2" charset="-78"/>
              </a:rPr>
              <a:t> با </a:t>
            </a:r>
            <a:r>
              <a:rPr lang="fa-IR" sz="2800" dirty="0">
                <a:cs typeface="B Nazanin" panose="00000400000000000000" pitchFamily="2" charset="-78"/>
              </a:rPr>
              <a:t>سردرد و بدون افزایش در میزان تشخیص </a:t>
            </a:r>
            <a:r>
              <a:rPr lang="en-US" sz="2800" dirty="0" smtClean="0">
                <a:cs typeface="B Nazanin" panose="00000400000000000000" pitchFamily="2" charset="-78"/>
              </a:rPr>
              <a:t>SAH، </a:t>
            </a:r>
            <a:r>
              <a:rPr lang="fa-IR" sz="2800" dirty="0">
                <a:cs typeface="B Nazanin" panose="00000400000000000000" pitchFamily="2" charset="-78"/>
              </a:rPr>
              <a:t>تاثیرات بالقوه آن را در محیط ما محدود می کند .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5265938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ctr" rtl="1"/>
            <a:r>
              <a:rPr lang="fa-IR" sz="8000" b="1" dirty="0" smtClean="0">
                <a:effectLst>
                  <a:outerShdw blurRad="38100" dist="38100" dir="2700000" algn="tl">
                    <a:srgbClr val="000000">
                      <a:alpha val="43137"/>
                    </a:srgbClr>
                  </a:outerShdw>
                </a:effectLst>
                <a:cs typeface="B Nazanin" panose="00000400000000000000" pitchFamily="2" charset="-78"/>
              </a:rPr>
              <a:t>پیشنهادات</a:t>
            </a:r>
            <a:endParaRPr lang="fa-IR" sz="8000" b="1" dirty="0">
              <a:effectLst>
                <a:outerShdw blurRad="38100" dist="38100" dir="2700000" algn="tl">
                  <a:srgbClr val="000000">
                    <a:alpha val="43137"/>
                  </a:srgbClr>
                </a:outerShdw>
              </a:effectLst>
              <a:cs typeface="B Nazanin" panose="00000400000000000000" pitchFamily="2" charset="-78"/>
            </a:endParaRPr>
          </a:p>
          <a:p>
            <a:pPr algn="ctr" rtl="1"/>
            <a:r>
              <a:rPr lang="fa-IR" sz="3600" b="1" dirty="0" smtClean="0">
                <a:cs typeface="B Nazanin" panose="00000400000000000000" pitchFamily="2" charset="-78"/>
              </a:rPr>
              <a:t>لطفا سوالات و پیشنهادات خود را مطرح فرمائید.</a:t>
            </a:r>
            <a:endParaRPr lang="fa-IR" sz="3600" b="1"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34</a:t>
            </a:r>
            <a:r>
              <a:rPr lang="en-US" sz="2400" dirty="0" smtClean="0"/>
              <a:t>/</a:t>
            </a:r>
            <a:r>
              <a:rPr lang="fa-IR" sz="2400" dirty="0" smtClean="0"/>
              <a:t>34</a:t>
            </a:r>
            <a:endParaRPr lang="en-US" dirty="0"/>
          </a:p>
        </p:txBody>
      </p:sp>
      <p:sp>
        <p:nvSpPr>
          <p:cNvPr id="25" name="Rounded Rectangle 24"/>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10832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ctr" rtl="1"/>
            <a:endParaRPr lang="fa-IR" sz="6600" dirty="0" smtClean="0">
              <a:effectLst>
                <a:outerShdw blurRad="38100" dist="38100" dir="2700000" algn="tl">
                  <a:srgbClr val="000000">
                    <a:alpha val="43137"/>
                  </a:srgbClr>
                </a:outerShdw>
                <a:reflection blurRad="6350" stA="60000" endA="900" endPos="60000" dist="29997" dir="5400000" sy="-100000" algn="bl" rotWithShape="0"/>
              </a:effectLst>
              <a:cs typeface="B Titr" panose="00000700000000000000" pitchFamily="2" charset="-78"/>
            </a:endParaRPr>
          </a:p>
          <a:p>
            <a:pPr algn="ctr" rtl="1"/>
            <a:r>
              <a:rPr lang="fa-IR" sz="6600" dirty="0" smtClean="0">
                <a:effectLst>
                  <a:outerShdw blurRad="38100" dist="38100" dir="2700000" algn="tl">
                    <a:srgbClr val="000000">
                      <a:alpha val="43137"/>
                    </a:srgbClr>
                  </a:outerShdw>
                  <a:reflection blurRad="6350" stA="60000" endA="900" endPos="60000" dist="29997" dir="5400000" sy="-100000" algn="bl" rotWithShape="0"/>
                </a:effectLst>
                <a:cs typeface="B Titr" panose="00000700000000000000" pitchFamily="2" charset="-78"/>
              </a:rPr>
              <a:t>با </a:t>
            </a:r>
            <a:r>
              <a:rPr lang="fa-IR" sz="6600" dirty="0">
                <a:effectLst>
                  <a:outerShdw blurRad="38100" dist="38100" dir="2700000" algn="tl">
                    <a:srgbClr val="000000">
                      <a:alpha val="43137"/>
                    </a:srgbClr>
                  </a:outerShdw>
                  <a:reflection blurRad="6350" stA="60000" endA="900" endPos="60000" dist="29997" dir="5400000" sy="-100000" algn="bl" rotWithShape="0"/>
                </a:effectLst>
                <a:cs typeface="B Titr" panose="00000700000000000000" pitchFamily="2" charset="-78"/>
              </a:rPr>
              <a:t>تشکر از توجه شما</a:t>
            </a:r>
          </a:p>
          <a:p>
            <a:pPr algn="ctr" rtl="1"/>
            <a:endParaRPr lang="fa-IR" sz="6600" dirty="0" smtClean="0">
              <a:effectLst>
                <a:outerShdw blurRad="38100" dist="38100" dir="2700000" algn="tl">
                  <a:srgbClr val="000000">
                    <a:alpha val="43137"/>
                  </a:srgbClr>
                </a:outerShdw>
              </a:effectLst>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676353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20">
                                            <p:txEl>
                                              <p:pRg st="2" end="2"/>
                                            </p:txEl>
                                          </p:spTgt>
                                        </p:tgtEl>
                                        <p:attrNameLst>
                                          <p:attrName>style.visibility</p:attrName>
                                        </p:attrNameLst>
                                      </p:cBhvr>
                                      <p:to>
                                        <p:strVal val="visible"/>
                                      </p:to>
                                    </p:set>
                                    <p:animEffect transition="in" filter="fade">
                                      <p:cBhvr>
                                        <p:cTn id="7" dur="2000"/>
                                        <p:tgtEl>
                                          <p:spTgt spid="20">
                                            <p:txEl>
                                              <p:pRg st="2" end="2"/>
                                            </p:txEl>
                                          </p:spTgt>
                                        </p:tgtEl>
                                      </p:cBhvr>
                                    </p:animEffect>
                                    <p:anim calcmode="lin" valueType="num">
                                      <p:cBhvr>
                                        <p:cTn id="8" dur="2000" fill="hold"/>
                                        <p:tgtEl>
                                          <p:spTgt spid="20">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2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هدف </a:t>
            </a:r>
            <a:r>
              <a:rPr lang="fa-IR" sz="2800" dirty="0">
                <a:cs typeface="B Nazanin" panose="00000400000000000000" pitchFamily="2" charset="-78"/>
              </a:rPr>
              <a:t>ما اعتبار سنجی خارجی قاعده تصمیم گیری بالینی در خونریزی ساب آراکنوئید اتاوا (</a:t>
            </a:r>
            <a:r>
              <a:rPr lang="en-US" sz="2800" dirty="0">
                <a:cs typeface="B Nazanin" panose="00000400000000000000" pitchFamily="2" charset="-78"/>
              </a:rPr>
              <a:t>OSAH</a:t>
            </a:r>
            <a:r>
              <a:rPr lang="fa-IR" sz="2800" dirty="0">
                <a:cs typeface="B Nazanin" panose="00000400000000000000" pitchFamily="2" charset="-78"/>
              </a:rPr>
              <a:t>) است . این قواعد، بیماران مبتلا به سردرد حاد غیر سانحه ایی که نیاز به تحقیقات بیشتر دارند را شناسایی می کند. ما  یک بررسی در مورد پرونده پزشکی تمام بیماران مراجعه کننده به بخش اورژانس (</a:t>
            </a:r>
            <a:r>
              <a:rPr lang="en-US" sz="2800" dirty="0">
                <a:cs typeface="B Nazanin" panose="00000400000000000000" pitchFamily="2" charset="-78"/>
              </a:rPr>
              <a:t>ED</a:t>
            </a:r>
            <a:r>
              <a:rPr lang="fa-IR" sz="2800" dirty="0">
                <a:cs typeface="B Nazanin" panose="00000400000000000000" pitchFamily="2" charset="-78"/>
              </a:rPr>
              <a:t>) با سردرد از ژانویه 2011 تا نوامبر سال  2013  را انجام دادیم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a:t>
            </a:r>
            <a:r>
              <a:rPr lang="en-US" sz="2400" dirty="0" smtClean="0"/>
              <a:t>/</a:t>
            </a:r>
            <a:r>
              <a:rPr lang="fa-IR" sz="2400" dirty="0" smtClean="0"/>
              <a:t>34</a:t>
            </a:r>
            <a:endParaRPr lang="en-US" dirty="0"/>
          </a:p>
        </p:txBody>
      </p:sp>
    </p:spTree>
    <p:extLst>
      <p:ext uri="{BB962C8B-B14F-4D97-AF65-F5344CB8AC3E}">
        <p14:creationId xmlns:p14="http://schemas.microsoft.com/office/powerpoint/2010/main" val="41331420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طول قواعد و قوانین </a:t>
            </a:r>
            <a:r>
              <a:rPr lang="en-US" sz="2800" dirty="0">
                <a:cs typeface="B Nazanin" panose="00000400000000000000" pitchFamily="2" charset="-78"/>
              </a:rPr>
              <a:t>OSAH، </a:t>
            </a:r>
            <a:r>
              <a:rPr lang="fa-IR" sz="2800" dirty="0">
                <a:cs typeface="B Nazanin" panose="00000400000000000000" pitchFamily="2" charset="-78"/>
              </a:rPr>
              <a:t>بیماران با هر یک از عوامل زیر نیاز به تحقیقات بیشتری </a:t>
            </a:r>
            <a:r>
              <a:rPr lang="fa-IR" sz="2800" dirty="0" smtClean="0">
                <a:cs typeface="B Nazanin" panose="00000400000000000000" pitchFamily="2" charset="-78"/>
              </a:rPr>
              <a:t>دارند: </a:t>
            </a:r>
            <a:r>
              <a:rPr lang="fa-IR" sz="2800" dirty="0">
                <a:cs typeface="B Nazanin" panose="00000400000000000000" pitchFamily="2" charset="-78"/>
              </a:rPr>
              <a:t>سن 40 سال یا مسن تر، گردن درد، سفتی و یا خم شدن محدود، از دست دادن هوشیاری، شروع در دوران تقلا و یا صدا دادن . قواعد بر مبنای معیارهای قانون </a:t>
            </a:r>
            <a:r>
              <a:rPr lang="en-US" sz="2800" dirty="0" smtClean="0">
                <a:cs typeface="B Nazanin" panose="00000400000000000000" pitchFamily="2" charset="-78"/>
              </a:rPr>
              <a:t>OSAH</a:t>
            </a:r>
            <a:r>
              <a:rPr lang="fa-IR" sz="2800" dirty="0" smtClean="0">
                <a:cs typeface="B Nazanin" panose="00000400000000000000" pitchFamily="2" charset="-78"/>
              </a:rPr>
              <a:t> اجرا </a:t>
            </a:r>
            <a:r>
              <a:rPr lang="fa-IR" sz="2800" dirty="0">
                <a:cs typeface="B Nazanin" panose="00000400000000000000" pitchFamily="2" charset="-78"/>
              </a:rPr>
              <a:t>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9230316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827179" y="5991246"/>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بیماران </a:t>
            </a:r>
            <a:r>
              <a:rPr lang="fa-IR" sz="2800" dirty="0">
                <a:cs typeface="B Nazanin" panose="00000400000000000000" pitchFamily="2" charset="-78"/>
              </a:rPr>
              <a:t>در طول 7 روز از ارائه اولین ویزیت به صورت تکراری ویزیت می شدند . اطلاعات به صورت الکترونیکی از ثبت الکترونیکی پزشکی و خلاصه برداری دستی از نمودار های فردی بیمار با استفاده از فرم خلاصه برداری داده های استاندارد برداشت می شد . کالیبراسیون بین داوران آموزش دیده به صورت دوره ای انجام شد. در مجموع 5034 بازدیدکننده </a:t>
            </a:r>
            <a:r>
              <a:rPr lang="en-US" sz="2800" dirty="0" smtClean="0">
                <a:cs typeface="B Nazanin" panose="00000400000000000000" pitchFamily="2" charset="-78"/>
              </a:rPr>
              <a:t>ED</a:t>
            </a:r>
            <a:r>
              <a:rPr lang="fa-IR" sz="2800" dirty="0" smtClean="0">
                <a:cs typeface="B Nazanin" panose="00000400000000000000" pitchFamily="2" charset="-78"/>
              </a:rPr>
              <a:t> (</a:t>
            </a:r>
            <a:r>
              <a:rPr lang="fa-IR" sz="2800" dirty="0">
                <a:cs typeface="B Nazanin" panose="00000400000000000000" pitchFamily="2" charset="-78"/>
              </a:rPr>
              <a:t>ویزیت های بخش اورژانس) با سردرد حاد برای واجد شرایط بودن، بررسی شد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4</a:t>
            </a:r>
            <a:r>
              <a:rPr lang="en-US" sz="2400" dirty="0" smtClean="0"/>
              <a:t>/</a:t>
            </a:r>
            <a:r>
              <a:rPr lang="fa-IR" sz="2400" dirty="0" smtClean="0"/>
              <a:t>34</a:t>
            </a:r>
            <a:endParaRPr lang="en-US" dirty="0"/>
          </a:p>
        </p:txBody>
      </p:sp>
    </p:spTree>
    <p:extLst>
      <p:ext uri="{BB962C8B-B14F-4D97-AF65-F5344CB8AC3E}">
        <p14:creationId xmlns:p14="http://schemas.microsoft.com/office/powerpoint/2010/main" val="7143454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endParaRPr lang="fa-IR" sz="5400" b="1" dirty="0" smtClean="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مقدمه</a:t>
            </a:r>
            <a:endParaRPr lang="fa-IR" sz="9600" b="1" dirty="0" smtClean="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smtClean="0">
                <a:cs typeface="B Nazanin" panose="00000400000000000000" pitchFamily="2" charset="-78"/>
              </a:rPr>
              <a:t>سردرد </a:t>
            </a:r>
            <a:r>
              <a:rPr lang="fa-IR" sz="2600" dirty="0">
                <a:cs typeface="B Nazanin" panose="00000400000000000000" pitchFamily="2" charset="-78"/>
              </a:rPr>
              <a:t>یک عارضه شایع در بخش اورژانس (</a:t>
            </a:r>
            <a:r>
              <a:rPr lang="en-US" sz="2600" dirty="0">
                <a:cs typeface="B Nazanin" panose="00000400000000000000" pitchFamily="2" charset="-78"/>
              </a:rPr>
              <a:t>EDS</a:t>
            </a:r>
            <a:r>
              <a:rPr lang="fa-IR" sz="2600" dirty="0">
                <a:cs typeface="B Nazanin" panose="00000400000000000000" pitchFamily="2" charset="-78"/>
              </a:rPr>
              <a:t>) در سراسر ایالات متحده که بیش از 4 درصد از ویزیت ها در </a:t>
            </a:r>
            <a:r>
              <a:rPr lang="en-US" sz="2600" dirty="0" smtClean="0">
                <a:cs typeface="B Nazanin" panose="00000400000000000000" pitchFamily="2" charset="-78"/>
              </a:rPr>
              <a:t>ED</a:t>
            </a:r>
            <a:r>
              <a:rPr lang="fa-IR" sz="2600" dirty="0" smtClean="0">
                <a:cs typeface="B Nazanin" panose="00000400000000000000" pitchFamily="2" charset="-78"/>
              </a:rPr>
              <a:t>، </a:t>
            </a:r>
            <a:r>
              <a:rPr lang="fa-IR" sz="2600" dirty="0">
                <a:cs typeface="B Nazanin" panose="00000400000000000000" pitchFamily="2" charset="-78"/>
              </a:rPr>
              <a:t>را ثبت میکند، است. شناسایی تعداد کمی از بیماران با سردرد تهدید کننده زندگی در میان اکثریت با یک سردرد اولیه خوش خیم (به عنوان مثال، میگرن و یا تنش) یک مسئله مهم و شایع است. عدم شناسایی یک علت زمینه ای جدی از سردرد می تواند عواقب بالقوه کشنده ای را داشته باشد. شرح حال دقیق و معاینه فیزیکی مهمترین عناصر ارزیابی سردرد بیمار باقی می ماند و پزشک را قادر می سازد تا خطر ابتلا به یک علت خطرناک و نیاز به بررسی اضافی را تعیین کند</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0597794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استفاده </a:t>
            </a:r>
            <a:r>
              <a:rPr lang="fa-IR" sz="2800" dirty="0">
                <a:cs typeface="B Nazanin" panose="00000400000000000000" pitchFamily="2" charset="-78"/>
              </a:rPr>
              <a:t>از توموگرافی کامپیوتری (</a:t>
            </a:r>
            <a:r>
              <a:rPr lang="en-US" sz="2800" dirty="0">
                <a:cs typeface="B Nazanin" panose="00000400000000000000" pitchFamily="2" charset="-78"/>
              </a:rPr>
              <a:t>CT</a:t>
            </a:r>
            <a:r>
              <a:rPr lang="fa-IR" sz="2800" dirty="0">
                <a:cs typeface="B Nazanin" panose="00000400000000000000" pitchFamily="2" charset="-78"/>
              </a:rPr>
              <a:t>) برای شناسایی علت زمینه ای جدی بالقوه سردرد غیر تروماتیک به طور چشمگیری در 15 سال گذشته افزایش یافته </a:t>
            </a:r>
            <a:r>
              <a:rPr lang="fa-IR" sz="2800" dirty="0" smtClean="0">
                <a:cs typeface="B Nazanin" panose="00000400000000000000" pitchFamily="2" charset="-78"/>
              </a:rPr>
              <a:t>است. </a:t>
            </a:r>
            <a:r>
              <a:rPr lang="fa-IR" sz="2800" dirty="0">
                <a:cs typeface="B Nazanin" panose="00000400000000000000" pitchFamily="2" charset="-78"/>
              </a:rPr>
              <a:t>تعداد بیماران مراجعه کننده به </a:t>
            </a:r>
            <a:r>
              <a:rPr lang="en-US" sz="2800" dirty="0" smtClean="0">
                <a:cs typeface="B Nazanin" panose="00000400000000000000" pitchFamily="2" charset="-78"/>
              </a:rPr>
              <a:t>ED</a:t>
            </a:r>
            <a:r>
              <a:rPr lang="fa-IR" sz="2800" dirty="0" smtClean="0">
                <a:cs typeface="B Nazanin" panose="00000400000000000000" pitchFamily="2" charset="-78"/>
              </a:rPr>
              <a:t> با </a:t>
            </a:r>
            <a:r>
              <a:rPr lang="fa-IR" sz="2800" dirty="0">
                <a:cs typeface="B Nazanin" panose="00000400000000000000" pitchFamily="2" charset="-78"/>
              </a:rPr>
              <a:t>سردرد </a:t>
            </a:r>
            <a:r>
              <a:rPr lang="en-US" sz="2800" dirty="0" err="1" smtClean="0">
                <a:cs typeface="B Nazanin" panose="00000400000000000000" pitchFamily="2" charset="-78"/>
              </a:rPr>
              <a:t>nontraumatic</a:t>
            </a:r>
            <a:r>
              <a:rPr lang="fa-IR" sz="2800" dirty="0" smtClean="0">
                <a:cs typeface="B Nazanin" panose="00000400000000000000" pitchFamily="2" charset="-78"/>
              </a:rPr>
              <a:t> که </a:t>
            </a:r>
            <a:r>
              <a:rPr lang="fa-IR" sz="2800" dirty="0">
                <a:cs typeface="B Nazanin" panose="00000400000000000000" pitchFamily="2" charset="-78"/>
              </a:rPr>
              <a:t>تحت تصویربرداری </a:t>
            </a:r>
            <a:r>
              <a:rPr lang="en-US" sz="2800" dirty="0" smtClean="0">
                <a:cs typeface="B Nazanin" panose="00000400000000000000" pitchFamily="2" charset="-78"/>
              </a:rPr>
              <a:t>CT</a:t>
            </a:r>
            <a:r>
              <a:rPr lang="fa-IR" sz="2800" dirty="0" smtClean="0">
                <a:cs typeface="B Nazanin" panose="00000400000000000000" pitchFamily="2" charset="-78"/>
              </a:rPr>
              <a:t> قرار </a:t>
            </a:r>
            <a:r>
              <a:rPr lang="fa-IR" sz="2800" dirty="0">
                <a:cs typeface="B Nazanin" panose="00000400000000000000" pitchFamily="2" charset="-78"/>
              </a:rPr>
              <a:t>گرفتند از 13٪ تا 31٪ در طی یک دوره 10 ساله </a:t>
            </a:r>
            <a:r>
              <a:rPr lang="fa-IR" sz="2800" dirty="0" smtClean="0">
                <a:cs typeface="B Nazanin" panose="00000400000000000000" pitchFamily="2" charset="-78"/>
              </a:rPr>
              <a:t>افزایش </a:t>
            </a:r>
            <a:r>
              <a:rPr lang="fa-IR" sz="2800" dirty="0">
                <a:cs typeface="B Nazanin" panose="00000400000000000000" pitchFamily="2" charset="-78"/>
              </a:rPr>
              <a:t>یافته است. با این حال، بروز خونریزی ساب آراکنوئید (</a:t>
            </a:r>
            <a:r>
              <a:rPr lang="en-US" sz="2800" dirty="0">
                <a:cs typeface="B Nazanin" panose="00000400000000000000" pitchFamily="2" charset="-78"/>
              </a:rPr>
              <a:t>SAH</a:t>
            </a:r>
            <a:r>
              <a:rPr lang="fa-IR" sz="2800" dirty="0">
                <a:cs typeface="B Nazanin" panose="00000400000000000000" pitchFamily="2" charset="-78"/>
              </a:rPr>
              <a:t>) در میان کسانی که که سردرد دارند نسبتا کم است و بین 0.5٪ تا 6٪ تخمین زده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34</a:t>
            </a:r>
            <a:endParaRPr lang="en-US" dirty="0"/>
          </a:p>
        </p:txBody>
      </p:sp>
      <p:sp>
        <p:nvSpPr>
          <p:cNvPr id="25" name="TextBox 24"/>
          <p:cNvSpPr txBox="1"/>
          <p:nvPr/>
        </p:nvSpPr>
        <p:spPr>
          <a:xfrm>
            <a:off x="6320357" y="5983134"/>
            <a:ext cx="1476358"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30292375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2684</Words>
  <Application>Microsoft Office PowerPoint</Application>
  <PresentationFormat>On-screen Show (4:3)</PresentationFormat>
  <Paragraphs>340</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B Nazanin</vt:lpstr>
      <vt:lpstr>B Titr</vt:lpstr>
      <vt:lpstr>Calibri</vt:lpstr>
      <vt:lpstr>Calibri Light</vt:lpstr>
      <vt:lpstr>Courier New</vt:lpstr>
      <vt:lpstr>Wingdings</vt:lpstr>
      <vt:lpstr>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2017-07-11T04:47:02Z</dcterms:modified>
</cp:coreProperties>
</file>