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روش ها</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6266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7786516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یک تجزیه و تحلیل گذشته نگر، از یک مطالعه گروهی آینده نگر منتشر شده قبلی می باشد که </a:t>
            </a:r>
            <a:r>
              <a:rPr lang="fa-IR" sz="2800" dirty="0" smtClean="0">
                <a:cs typeface="B Nazanin" panose="00000400000000000000" pitchFamily="2" charset="-78"/>
              </a:rPr>
              <a:t>در یک </a:t>
            </a:r>
            <a:r>
              <a:rPr lang="en-US" sz="2800" dirty="0" smtClean="0">
                <a:cs typeface="B Nazanin" panose="00000400000000000000" pitchFamily="2" charset="-78"/>
              </a:rPr>
              <a:t>ICU  </a:t>
            </a:r>
            <a:r>
              <a:rPr lang="en-US" sz="2800" dirty="0">
                <a:cs typeface="B Nazanin" panose="00000400000000000000" pitchFamily="2" charset="-78"/>
              </a:rPr>
              <a:t>35 </a:t>
            </a:r>
            <a:r>
              <a:rPr lang="fa-IR" sz="2800" dirty="0" smtClean="0">
                <a:cs typeface="B Nazanin" panose="00000400000000000000" pitchFamily="2" charset="-78"/>
              </a:rPr>
              <a:t> تخته </a:t>
            </a:r>
            <a:r>
              <a:rPr lang="fa-IR" sz="2800" dirty="0">
                <a:cs typeface="B Nazanin" panose="00000400000000000000" pitchFamily="2" charset="-78"/>
              </a:rPr>
              <a:t>در بیمارستان های آموزشی دانشگاه انجام شد.  ما بیماران مسن تر از 18 سال سن را همراه با تشخیص سپسیس شدید یا شوک سپتیک، مطابق با تعاریف فعلی شرکت دادیم. به طور خلاصه، اختلال عملکرد ارگان ناشی از </a:t>
            </a:r>
            <a:r>
              <a:rPr lang="fa-IR" sz="2800" dirty="0" smtClean="0">
                <a:cs typeface="B Nazanin" panose="00000400000000000000" pitchFamily="2" charset="-78"/>
              </a:rPr>
              <a:t>سپسیس، </a:t>
            </a:r>
            <a:r>
              <a:rPr lang="fa-IR" sz="2800" dirty="0">
                <a:cs typeface="B Nazanin" panose="00000400000000000000" pitchFamily="2" charset="-78"/>
              </a:rPr>
              <a:t>یکی از موارد زیر در نظر گرفته 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5299776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افت </a:t>
            </a:r>
            <a:r>
              <a:rPr lang="fa-IR" sz="2800" dirty="0">
                <a:cs typeface="B Nazanin" panose="00000400000000000000" pitchFamily="2" charset="-78"/>
              </a:rPr>
              <a:t>فشار خون، </a:t>
            </a:r>
            <a:r>
              <a:rPr lang="en-US" sz="2800" dirty="0">
                <a:cs typeface="B Nazanin" panose="00000400000000000000" pitchFamily="2" charset="-78"/>
              </a:rPr>
              <a:t>PaO2</a:t>
            </a:r>
            <a:r>
              <a:rPr lang="fa-IR" sz="2800" dirty="0">
                <a:cs typeface="B Nazanin" panose="00000400000000000000" pitchFamily="2" charset="-78"/>
              </a:rPr>
              <a:t> / میزان شکستن (</a:t>
            </a:r>
            <a:r>
              <a:rPr lang="en-US" sz="2800" dirty="0">
                <a:cs typeface="B Nazanin" panose="00000400000000000000" pitchFamily="2" charset="-78"/>
              </a:rPr>
              <a:t>fraction</a:t>
            </a:r>
            <a:r>
              <a:rPr lang="fa-IR" sz="2800" dirty="0">
                <a:cs typeface="B Nazanin" panose="00000400000000000000" pitchFamily="2" charset="-78"/>
              </a:rPr>
              <a:t>) دمش (استنشاق ) اکسیژن (</a:t>
            </a:r>
            <a:r>
              <a:rPr lang="en-US" sz="2800" dirty="0">
                <a:cs typeface="B Nazanin" panose="00000400000000000000" pitchFamily="2" charset="-78"/>
              </a:rPr>
              <a:t>FIO2</a:t>
            </a:r>
            <a:r>
              <a:rPr lang="fa-IR" sz="2800" dirty="0">
                <a:cs typeface="B Nazanin" panose="00000400000000000000" pitchFamily="2" charset="-78"/>
              </a:rPr>
              <a:t>) نسبتا کم یا برابر با 300، سطح لاکتات (ترشح کردن) بزرگتر یا برابر 1.5 برابر مقدار مرجع و کمبود بنیادی بیش از </a:t>
            </a:r>
            <a:r>
              <a:rPr lang="fa-IR" sz="2800" dirty="0" smtClean="0">
                <a:cs typeface="B Nazanin" panose="00000400000000000000" pitchFamily="2" charset="-78"/>
              </a:rPr>
              <a:t>5، </a:t>
            </a:r>
            <a:r>
              <a:rPr lang="fa-IR" sz="2800" dirty="0">
                <a:cs typeface="B Nazanin" panose="00000400000000000000" pitchFamily="2" charset="-78"/>
              </a:rPr>
              <a:t>سطح بیلی روبین(رنگدانه قرمز رنگ صفرا) بیش از 2 برابر مقدار مرجع، خروجی ادرار کمتر یا برابر 0.5 </a:t>
            </a:r>
            <a:r>
              <a:rPr lang="en-US" sz="2800" dirty="0" smtClean="0">
                <a:cs typeface="B Nazanin" panose="00000400000000000000" pitchFamily="2" charset="-78"/>
              </a:rPr>
              <a:t>mL/kg</a:t>
            </a:r>
            <a:r>
              <a:rPr lang="fa-IR" sz="2800" dirty="0" smtClean="0">
                <a:cs typeface="B Nazanin" panose="00000400000000000000" pitchFamily="2" charset="-78"/>
              </a:rPr>
              <a:t> در </a:t>
            </a:r>
            <a:r>
              <a:rPr lang="fa-IR" sz="2800" dirty="0">
                <a:cs typeface="B Nazanin" panose="00000400000000000000" pitchFamily="2" charset="-78"/>
              </a:rPr>
              <a:t>ساعت پس از جایگزینی مناسب حجم و یا نیاز به درمان جایگزینی کلیه، تعداد پلاکتهای کمتر یا مساوی 100000  </a:t>
            </a:r>
            <a:r>
              <a:rPr lang="en-US" sz="2800" dirty="0">
                <a:cs typeface="B Nazanin" panose="00000400000000000000" pitchFamily="2" charset="-78"/>
              </a:rPr>
              <a:t>MM3 </a:t>
            </a:r>
            <a:r>
              <a:rPr lang="fa-IR" sz="2800" dirty="0" smtClean="0">
                <a:cs typeface="B Nazanin" panose="00000400000000000000" pitchFamily="2" charset="-78"/>
              </a:rPr>
              <a:t> یا </a:t>
            </a:r>
            <a:r>
              <a:rPr lang="fa-IR" sz="2800" dirty="0">
                <a:cs typeface="B Nazanin" panose="00000400000000000000" pitchFamily="2" charset="-78"/>
              </a:rPr>
              <a:t>کاهش 50٪ از مقادیر 3 روز گذشته، و کاهش سطح هوشیاری</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9942234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ما </a:t>
            </a:r>
            <a:r>
              <a:rPr lang="fa-IR" sz="2800" dirty="0">
                <a:cs typeface="B Nazanin" panose="00000400000000000000" pitchFamily="2" charset="-78"/>
              </a:rPr>
              <a:t>به صورت آینده نگر ، داده های مربوط به جمعیت شناسی، بیماری های همراه، منابع عفونت و اختلال در عملکرد ارگان و همچنین انطباق با آیتم های فردی از بازمانده های کمپین سپسیس بسته 6 </a:t>
            </a:r>
            <a:r>
              <a:rPr lang="fa-IR" sz="2800" dirty="0" smtClean="0">
                <a:cs typeface="B Nazanin" panose="00000400000000000000" pitchFamily="2" charset="-78"/>
              </a:rPr>
              <a:t>ساعته، </a:t>
            </a:r>
            <a:r>
              <a:rPr lang="fa-IR" sz="2800" dirty="0">
                <a:cs typeface="B Nazanin" panose="00000400000000000000" pitchFamily="2" charset="-78"/>
              </a:rPr>
              <a:t>ارزیابی بهداشتی فیزیولوژیک حاد و مزمن </a:t>
            </a:r>
            <a:r>
              <a:rPr lang="en-US" sz="2800" dirty="0">
                <a:cs typeface="B Nazanin" panose="00000400000000000000" pitchFamily="2" charset="-78"/>
              </a:rPr>
              <a:t>II (APACHE II</a:t>
            </a:r>
            <a:r>
              <a:rPr lang="en-US" sz="2800" dirty="0" smtClean="0">
                <a:cs typeface="B Nazanin" panose="00000400000000000000" pitchFamily="2" charset="-78"/>
              </a:rPr>
              <a:t>)</a:t>
            </a:r>
            <a:r>
              <a:rPr lang="fa-IR" sz="2800" dirty="0" smtClean="0">
                <a:cs typeface="B Nazanin" panose="00000400000000000000" pitchFamily="2" charset="-78"/>
              </a:rPr>
              <a:t> در </a:t>
            </a:r>
            <a:r>
              <a:rPr lang="fa-IR" sz="2800" dirty="0">
                <a:cs typeface="B Nazanin" panose="00000400000000000000" pitchFamily="2" charset="-78"/>
              </a:rPr>
              <a:t>اولین 24 ساعت پس از پذیرش </a:t>
            </a:r>
            <a:r>
              <a:rPr lang="en-US" sz="2800" dirty="0" smtClean="0">
                <a:cs typeface="B Nazanin" panose="00000400000000000000" pitchFamily="2" charset="-78"/>
              </a:rPr>
              <a:t>ICU</a:t>
            </a:r>
            <a:r>
              <a:rPr lang="fa-IR" sz="2800" dirty="0" smtClean="0">
                <a:cs typeface="B Nazanin" panose="00000400000000000000" pitchFamily="2" charset="-78"/>
              </a:rPr>
              <a:t> و </a:t>
            </a:r>
            <a:r>
              <a:rPr lang="fa-IR" sz="2800" dirty="0">
                <a:cs typeface="B Nazanin" panose="00000400000000000000" pitchFamily="2" charset="-78"/>
              </a:rPr>
              <a:t>امتیازات ارزیابی متوالی روزانه نارسایی ارگان ها (</a:t>
            </a:r>
            <a:r>
              <a:rPr lang="en-US" sz="2800" dirty="0">
                <a:cs typeface="B Nazanin" panose="00000400000000000000" pitchFamily="2" charset="-78"/>
              </a:rPr>
              <a:t>SOFA</a:t>
            </a:r>
            <a:r>
              <a:rPr lang="fa-IR" sz="2800" dirty="0">
                <a:cs typeface="B Nazanin" panose="00000400000000000000" pitchFamily="2" charset="-78"/>
              </a:rPr>
              <a:t>) در هفته اول را ثبت کردیم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330706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307</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2017-07-11T05:47:18Z</dcterms:modified>
</cp:coreProperties>
</file>