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کوانتیزاسیون </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نتایج آزمایش</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6600" b="1" dirty="0">
                <a:effectLst>
                  <a:outerShdw blurRad="38100" dist="38100" dir="2700000" algn="tl">
                    <a:srgbClr val="000000">
                      <a:alpha val="43137"/>
                    </a:srgbClr>
                  </a:outerShdw>
                </a:effectLst>
                <a:cs typeface="B Nazanin" panose="00000400000000000000" pitchFamily="2" charset="-78"/>
              </a:rPr>
              <a:t>استراتژی طراحی کتاب رمز</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استراتژی طراحی</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0801132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کوانتیزاسیون </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نتایج آزمایش</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الگوریتم میانگین </a:t>
            </a:r>
            <a:r>
              <a:rPr lang="en-US" sz="2800" b="1" u="sng" dirty="0" smtClean="0">
                <a:cs typeface="B Nazanin" panose="00000400000000000000" pitchFamily="2" charset="-78"/>
              </a:rPr>
              <a:t>C</a:t>
            </a:r>
            <a:r>
              <a:rPr lang="fa-IR" sz="2800" b="1" u="sng" dirty="0" smtClean="0">
                <a:cs typeface="B Nazanin" panose="00000400000000000000" pitchFamily="2" charset="-78"/>
              </a:rPr>
              <a:t> فازی </a:t>
            </a:r>
            <a:endParaRPr lang="fa-IR" sz="2800" b="1" u="sng" dirty="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میانگین </a:t>
            </a:r>
            <a:r>
              <a:rPr lang="en-US" sz="2800" dirty="0">
                <a:cs typeface="B Nazanin" panose="00000400000000000000" pitchFamily="2" charset="-78"/>
              </a:rPr>
              <a:t>C </a:t>
            </a:r>
            <a:r>
              <a:rPr lang="fa-IR" sz="2800" dirty="0">
                <a:cs typeface="B Nazanin" panose="00000400000000000000" pitchFamily="2" charset="-78"/>
              </a:rPr>
              <a:t>فازی </a:t>
            </a:r>
            <a:r>
              <a:rPr lang="en-US" sz="2800" dirty="0" smtClean="0">
                <a:cs typeface="B Nazanin" panose="00000400000000000000" pitchFamily="2" charset="-78"/>
              </a:rPr>
              <a:t>(FCM)</a:t>
            </a:r>
            <a:r>
              <a:rPr lang="fa-IR" sz="2800" dirty="0" smtClean="0">
                <a:cs typeface="B Nazanin" panose="00000400000000000000" pitchFamily="2" charset="-78"/>
              </a:rPr>
              <a:t> که </a:t>
            </a:r>
            <a:r>
              <a:rPr lang="fa-IR" sz="2800" dirty="0">
                <a:cs typeface="B Nazanin" panose="00000400000000000000" pitchFamily="2" charset="-78"/>
              </a:rPr>
              <a:t>توسط </a:t>
            </a:r>
            <a:r>
              <a:rPr lang="en-US" sz="2800" dirty="0" smtClean="0">
                <a:cs typeface="B Nazanin" panose="00000400000000000000" pitchFamily="2" charset="-78"/>
              </a:rPr>
              <a:t>Dunn</a:t>
            </a:r>
            <a:r>
              <a:rPr lang="fa-IR" sz="2800" dirty="0" smtClean="0">
                <a:cs typeface="B Nazanin" panose="00000400000000000000" pitchFamily="2" charset="-78"/>
              </a:rPr>
              <a:t> توسعه </a:t>
            </a:r>
            <a:r>
              <a:rPr lang="fa-IR" sz="2800" dirty="0">
                <a:cs typeface="B Nazanin" panose="00000400000000000000" pitchFamily="2" charset="-78"/>
              </a:rPr>
              <a:t>و توسط </a:t>
            </a:r>
            <a:r>
              <a:rPr lang="en-US" sz="2800" dirty="0" err="1" smtClean="0">
                <a:cs typeface="B Nazanin" panose="00000400000000000000" pitchFamily="2" charset="-78"/>
              </a:rPr>
              <a:t>Bezdek</a:t>
            </a:r>
            <a:r>
              <a:rPr lang="fa-IR" sz="2800" dirty="0" smtClean="0">
                <a:cs typeface="B Nazanin" panose="00000400000000000000" pitchFamily="2" charset="-78"/>
              </a:rPr>
              <a:t> اصلاح </a:t>
            </a:r>
            <a:r>
              <a:rPr lang="fa-IR" sz="2800" dirty="0">
                <a:cs typeface="B Nazanin" panose="00000400000000000000" pitchFamily="2" charset="-78"/>
              </a:rPr>
              <a:t>گردید، روش خوشه بندی است که به نمونه داده ها با درجات متفاوت عضویت اجازه می دهد به بیش از یک خوشه تعلق داشته باشند. در حالت کلی، </a:t>
            </a:r>
            <a:r>
              <a:rPr lang="en-US" sz="2800" dirty="0" smtClean="0">
                <a:cs typeface="B Nazanin" panose="00000400000000000000" pitchFamily="2" charset="-78"/>
              </a:rPr>
              <a:t>FCM</a:t>
            </a:r>
            <a:r>
              <a:rPr lang="fa-IR" sz="2800" dirty="0" smtClean="0">
                <a:cs typeface="B Nazanin" panose="00000400000000000000" pitchFamily="2" charset="-78"/>
              </a:rPr>
              <a:t> براساس </a:t>
            </a:r>
            <a:r>
              <a:rPr lang="fa-IR" sz="2800" dirty="0">
                <a:cs typeface="B Nazanin" panose="00000400000000000000" pitchFamily="2" charset="-78"/>
              </a:rPr>
              <a:t>به حداقل رساندن تابع هدف زیر عمل می کند</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استراتژی طراحی</a:t>
            </a:r>
            <a:endParaRPr lang="en-US" dirty="0">
              <a:solidFill>
                <a:schemeClr val="bg1"/>
              </a:solidFill>
              <a:cs typeface="B Nazanin" panose="00000400000000000000" pitchFamily="2" charset="-78"/>
            </a:endParaRPr>
          </a:p>
        </p:txBody>
      </p:sp>
      <p:pic>
        <p:nvPicPr>
          <p:cNvPr id="3" name="Picture 2"/>
          <p:cNvPicPr>
            <a:picLocks noChangeAspect="1"/>
          </p:cNvPicPr>
          <p:nvPr/>
        </p:nvPicPr>
        <p:blipFill>
          <a:blip r:embed="rId2"/>
          <a:stretch>
            <a:fillRect/>
          </a:stretch>
        </p:blipFill>
        <p:spPr>
          <a:xfrm>
            <a:off x="2256553" y="4374573"/>
            <a:ext cx="4609626" cy="881952"/>
          </a:xfrm>
          <a:prstGeom prst="rect">
            <a:avLst/>
          </a:prstGeom>
        </p:spPr>
      </p:pic>
    </p:spTree>
    <p:extLst>
      <p:ext uri="{BB962C8B-B14F-4D97-AF65-F5344CB8AC3E}">
        <p14:creationId xmlns:p14="http://schemas.microsoft.com/office/powerpoint/2010/main" val="34491625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کوانتیزاسیون </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نتایج آزمایش</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ar-SA" sz="2800" dirty="0" smtClean="0">
                    <a:cs typeface="B Nazanin" panose="00000400000000000000" pitchFamily="2" charset="-78"/>
                  </a:rPr>
                  <a:t>در </a:t>
                </a:r>
                <a:r>
                  <a:rPr lang="ar-SA" sz="2800" dirty="0">
                    <a:cs typeface="B Nazanin" panose="00000400000000000000" pitchFamily="2" charset="-78"/>
                  </a:rPr>
                  <a:t>این رابطه </a:t>
                </a:r>
                <a:r>
                  <a:rPr lang="en-US" sz="2800" dirty="0">
                    <a:cs typeface="B Nazanin" panose="00000400000000000000" pitchFamily="2" charset="-78"/>
                  </a:rPr>
                  <a:t>m</a:t>
                </a:r>
                <a:r>
                  <a:rPr lang="fa-IR" sz="2800" dirty="0">
                    <a:cs typeface="B Nazanin" panose="00000400000000000000" pitchFamily="2" charset="-78"/>
                  </a:rPr>
                  <a:t> هر عدد حقیقی بزرگتر از 1، </a:t>
                </a:r>
                <a14:m>
                  <m:oMath xmlns:m="http://schemas.openxmlformats.org/officeDocument/2006/math">
                    <m:sSubSup>
                      <m:sSubSupPr>
                        <m:ctrlPr>
                          <a:rPr lang="en-US" sz="2800" i="1">
                            <a:latin typeface="Cambria Math" panose="02040503050406030204" pitchFamily="18" charset="0"/>
                          </a:rPr>
                        </m:ctrlPr>
                      </m:sSubSupPr>
                      <m:e>
                        <m:r>
                          <a:rPr lang="en-US" sz="2800" i="1">
                            <a:latin typeface="Cambria Math" panose="02040503050406030204" pitchFamily="18" charset="0"/>
                          </a:rPr>
                          <m:t>𝑢</m:t>
                        </m:r>
                      </m:e>
                      <m:sub>
                        <m:r>
                          <a:rPr lang="en-US" sz="2800" i="1">
                            <a:latin typeface="Cambria Math" panose="02040503050406030204" pitchFamily="18" charset="0"/>
                          </a:rPr>
                          <m:t>𝑖𝑗</m:t>
                        </m:r>
                      </m:sub>
                      <m:sup>
                        <m:r>
                          <a:rPr lang="en-US" sz="2800" i="1">
                            <a:latin typeface="Cambria Math" panose="02040503050406030204" pitchFamily="18" charset="0"/>
                          </a:rPr>
                          <m:t>𝑚</m:t>
                        </m:r>
                      </m:sup>
                    </m:sSubSup>
                  </m:oMath>
                </a14:m>
                <a:r>
                  <a:rPr lang="ar-SA" sz="2800" dirty="0">
                    <a:cs typeface="B Nazanin" panose="00000400000000000000" pitchFamily="2" charset="-78"/>
                  </a:rPr>
                  <a:t> درجه عضویت طیف پیکسل </a:t>
                </a:r>
                <a:r>
                  <a:rPr lang="en-US" sz="2800" dirty="0">
                    <a:cs typeface="B Nazanin" panose="00000400000000000000" pitchFamily="2" charset="-78"/>
                  </a:rPr>
                  <a:t>x</a:t>
                </a:r>
                <a:r>
                  <a:rPr lang="en-US" sz="2800" baseline="-25000" dirty="0">
                    <a:cs typeface="B Nazanin" panose="00000400000000000000" pitchFamily="2" charset="-78"/>
                  </a:rPr>
                  <a:t>i</a:t>
                </a:r>
                <a:r>
                  <a:rPr lang="ar-SA" sz="2800" dirty="0">
                    <a:cs typeface="B Nazanin" panose="00000400000000000000" pitchFamily="2" charset="-78"/>
                  </a:rPr>
                  <a:t> در خوشه </a:t>
                </a:r>
                <a:r>
                  <a:rPr lang="en-US" sz="2800" dirty="0">
                    <a:cs typeface="B Nazanin" panose="00000400000000000000" pitchFamily="2" charset="-78"/>
                  </a:rPr>
                  <a:t>j</a:t>
                </a:r>
                <a:r>
                  <a:rPr lang="fa-IR" sz="2800" dirty="0">
                    <a:cs typeface="B Nazanin" panose="00000400000000000000" pitchFamily="2" charset="-78"/>
                  </a:rPr>
                  <a:t> ، </a:t>
                </a:r>
                <a:r>
                  <a:rPr lang="en-US" sz="2800" dirty="0">
                    <a:cs typeface="B Nazanin" panose="00000400000000000000" pitchFamily="2" charset="-78"/>
                  </a:rPr>
                  <a:t>x</a:t>
                </a:r>
                <a:r>
                  <a:rPr lang="en-US" sz="2800" baseline="-25000" dirty="0">
                    <a:cs typeface="B Nazanin" panose="00000400000000000000" pitchFamily="2" charset="-78"/>
                  </a:rPr>
                  <a:t>i</a:t>
                </a:r>
                <a:r>
                  <a:rPr lang="en-US" sz="2800" dirty="0">
                    <a:cs typeface="B Nazanin" panose="00000400000000000000" pitchFamily="2" charset="-78"/>
                  </a:rPr>
                  <a:t> </a:t>
                </a:r>
                <a:r>
                  <a:rPr lang="en-US" sz="2800" dirty="0" err="1">
                    <a:cs typeface="B Nazanin" panose="00000400000000000000" pitchFamily="2" charset="-78"/>
                  </a:rPr>
                  <a:t>i</a:t>
                </a:r>
                <a:r>
                  <a:rPr lang="fa-IR" sz="2800" dirty="0">
                    <a:cs typeface="B Nazanin" panose="00000400000000000000" pitchFamily="2" charset="-78"/>
                  </a:rPr>
                  <a:t>امین داده اندازه گیری شده </a:t>
                </a:r>
                <a:r>
                  <a:rPr lang="en-US" sz="2800" dirty="0">
                    <a:cs typeface="B Nazanin" panose="00000400000000000000" pitchFamily="2" charset="-78"/>
                  </a:rPr>
                  <a:t>d</a:t>
                </a:r>
                <a:r>
                  <a:rPr lang="fa-IR" sz="2800" dirty="0">
                    <a:cs typeface="B Nazanin" panose="00000400000000000000" pitchFamily="2" charset="-78"/>
                  </a:rPr>
                  <a:t> بعدی، </a:t>
                </a:r>
                <a:r>
                  <a:rPr lang="en-US" sz="2800" dirty="0" err="1">
                    <a:cs typeface="B Nazanin" panose="00000400000000000000" pitchFamily="2" charset="-78"/>
                  </a:rPr>
                  <a:t>c</a:t>
                </a:r>
                <a:r>
                  <a:rPr lang="en-US" sz="2800" baseline="-25000" dirty="0" err="1">
                    <a:cs typeface="B Nazanin" panose="00000400000000000000" pitchFamily="2" charset="-78"/>
                  </a:rPr>
                  <a:t>j</a:t>
                </a:r>
                <a:r>
                  <a:rPr lang="ar-SA" sz="2800" dirty="0">
                    <a:cs typeface="B Nazanin" panose="00000400000000000000" pitchFamily="2" charset="-78"/>
                  </a:rPr>
                  <a:t> مرکز </a:t>
                </a:r>
                <a:r>
                  <a:rPr lang="en-US" sz="2800" dirty="0">
                    <a:cs typeface="B Nazanin" panose="00000400000000000000" pitchFamily="2" charset="-78"/>
                  </a:rPr>
                  <a:t>d</a:t>
                </a:r>
                <a:r>
                  <a:rPr lang="fa-IR" sz="2800" dirty="0">
                    <a:cs typeface="B Nazanin" panose="00000400000000000000" pitchFamily="2" charset="-78"/>
                  </a:rPr>
                  <a:t> بعدی خوشه و </a:t>
                </a:r>
                <a14:m>
                  <m:oMath xmlns:m="http://schemas.openxmlformats.org/officeDocument/2006/math">
                    <m:d>
                      <m:dPr>
                        <m:begChr m:val="‖"/>
                        <m:endChr m:val="‖"/>
                        <m:ctrlPr>
                          <a:rPr lang="en-US" sz="2800" i="1">
                            <a:latin typeface="Cambria Math" panose="02040503050406030204" pitchFamily="18" charset="0"/>
                          </a:rPr>
                        </m:ctrlPr>
                      </m:dPr>
                      <m:e>
                        <m:r>
                          <a:rPr lang="en-US" sz="2800" i="1">
                            <a:latin typeface="Cambria Math" panose="02040503050406030204" pitchFamily="18" charset="0"/>
                          </a:rPr>
                          <m:t>      </m:t>
                        </m:r>
                      </m:e>
                    </m:d>
                  </m:oMath>
                </a14:m>
                <a:r>
                  <a:rPr lang="ar-SA" sz="2800" dirty="0">
                    <a:cs typeface="B Nazanin" panose="00000400000000000000" pitchFamily="2" charset="-78"/>
                  </a:rPr>
                  <a:t> هر نرمی است که شباهت بین داده های اندازه گیری شده و مرکز را نشان می دهد</a:t>
                </a:r>
                <a:r>
                  <a:rPr lang="ar-SA" sz="2800" dirty="0" smtClean="0">
                    <a:cs typeface="B Nazanin" panose="00000400000000000000" pitchFamily="2" charset="-78"/>
                  </a:rPr>
                  <a:t>.</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برای پارتیشن بندی فازی، از بهینه سازی تکراری تابع هدف استفاده می گردد که درجه عضویت </a:t>
                </a:r>
                <a:r>
                  <a:rPr lang="en-US" sz="2800" dirty="0" err="1">
                    <a:cs typeface="B Nazanin" panose="00000400000000000000" pitchFamily="2" charset="-78"/>
                  </a:rPr>
                  <a:t>u</a:t>
                </a:r>
                <a:r>
                  <a:rPr lang="en-US" sz="2800" baseline="-25000" dirty="0" err="1">
                    <a:cs typeface="B Nazanin" panose="00000400000000000000" pitchFamily="2" charset="-78"/>
                  </a:rPr>
                  <a:t>ij</a:t>
                </a:r>
                <a:r>
                  <a:rPr lang="ar-SA" sz="2800" dirty="0">
                    <a:cs typeface="B Nazanin" panose="00000400000000000000" pitchFamily="2" charset="-78"/>
                  </a:rPr>
                  <a:t> و مراکز خوشه </a:t>
                </a:r>
                <a:r>
                  <a:rPr lang="en-US" sz="2800" dirty="0" err="1">
                    <a:cs typeface="B Nazanin" panose="00000400000000000000" pitchFamily="2" charset="-78"/>
                  </a:rPr>
                  <a:t>c</a:t>
                </a:r>
                <a:r>
                  <a:rPr lang="en-US" sz="2800" baseline="-25000" dirty="0" err="1">
                    <a:cs typeface="B Nazanin" panose="00000400000000000000" pitchFamily="2" charset="-78"/>
                  </a:rPr>
                  <a:t>j</a:t>
                </a:r>
                <a:r>
                  <a:rPr lang="ar-SA" sz="2800" dirty="0">
                    <a:cs typeface="B Nazanin" panose="00000400000000000000" pitchFamily="2" charset="-78"/>
                  </a:rPr>
                  <a:t> به شکل زیر به روزرسانده می </a:t>
                </a:r>
                <a:r>
                  <a:rPr lang="ar-SA" sz="2800" dirty="0" smtClean="0">
                    <a:cs typeface="B Nazanin" panose="00000400000000000000" pitchFamily="2" charset="-78"/>
                  </a:rPr>
                  <a:t>شوند</a:t>
                </a:r>
                <a:r>
                  <a:rPr lang="fa-IR" sz="2800" dirty="0" smtClean="0">
                    <a:cs typeface="B Nazanin" panose="00000400000000000000" pitchFamily="2" charset="-78"/>
                  </a:rPr>
                  <a:t>:</a:t>
                </a:r>
                <a:endParaRPr lang="en-US"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271174" y="168442"/>
                <a:ext cx="8652346" cy="5097923"/>
              </a:xfrm>
              <a:prstGeom prst="rect">
                <a:avLst/>
              </a:prstGeom>
              <a:blipFill rotWithShape="0">
                <a:blip r:embed="rId2"/>
                <a:stretch>
                  <a:fillRect l="-2465" r="-126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استراتژی طراحی</a:t>
            </a:r>
            <a:endParaRPr lang="en-US" dirty="0">
              <a:solidFill>
                <a:schemeClr val="bg1"/>
              </a:solidFill>
              <a:cs typeface="B Nazanin" panose="00000400000000000000" pitchFamily="2" charset="-78"/>
            </a:endParaRPr>
          </a:p>
        </p:txBody>
      </p:sp>
      <p:pic>
        <p:nvPicPr>
          <p:cNvPr id="3" name="Picture 2"/>
          <p:cNvPicPr>
            <a:picLocks noChangeAspect="1"/>
          </p:cNvPicPr>
          <p:nvPr/>
        </p:nvPicPr>
        <p:blipFill>
          <a:blip r:embed="rId3"/>
          <a:stretch>
            <a:fillRect/>
          </a:stretch>
        </p:blipFill>
        <p:spPr>
          <a:xfrm>
            <a:off x="2932404" y="4257921"/>
            <a:ext cx="3371850" cy="1323975"/>
          </a:xfrm>
          <a:prstGeom prst="rect">
            <a:avLst/>
          </a:prstGeom>
        </p:spPr>
      </p:pic>
    </p:spTree>
    <p:extLst>
      <p:ext uri="{BB962C8B-B14F-4D97-AF65-F5344CB8AC3E}">
        <p14:creationId xmlns:p14="http://schemas.microsoft.com/office/powerpoint/2010/main" val="5820842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کوانتیزاسیون </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نتایج آزمایش</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 </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طراحی کتاب رمز از طریق خوشه بندی کور </a:t>
            </a:r>
            <a:r>
              <a:rPr lang="en-US" sz="2800" b="1" u="sng" dirty="0" smtClean="0">
                <a:cs typeface="B Nazanin" panose="00000400000000000000" pitchFamily="2" charset="-78"/>
              </a:rPr>
              <a:t>(CBC)</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بهترین روش برای طراحی کتاب رمز ، اجرای یک جستجوی جامع است که به تعیین مجموعه ای ساختارنیافته از کلمات رمز کمک می کند. از آنجایی که جستجوی کامل بسیار وقت گیر است، در نتیجه برای تسریع این فرایند و دستیابی به کتاب رمز ساختار یافته از جستجوی مقید استفاده می گردد. کاربردی ترین شیوه ها برای طراحی کتاب رمز </a:t>
            </a:r>
            <a:r>
              <a:rPr lang="fa-IR" sz="2800" dirty="0" smtClean="0">
                <a:cs typeface="B Nazanin" panose="00000400000000000000" pitchFamily="2" charset="-78"/>
              </a:rPr>
              <a:t>عبارتند از</a:t>
            </a:r>
            <a:r>
              <a:rPr lang="fa-IR" sz="2800" dirty="0">
                <a:cs typeface="B Nazanin" panose="00000400000000000000" pitchFamily="2" charset="-78"/>
              </a:rPr>
              <a:t>: الگوریتم</a:t>
            </a:r>
            <a:r>
              <a:rPr lang="en-US" sz="2800" dirty="0">
                <a:cs typeface="B Nazanin" panose="00000400000000000000" pitchFamily="2" charset="-78"/>
              </a:rPr>
              <a:t>LBG </a:t>
            </a:r>
            <a:r>
              <a:rPr lang="fa-IR" sz="2800" dirty="0">
                <a:cs typeface="B Nazanin" panose="00000400000000000000" pitchFamily="2" charset="-78"/>
              </a:rPr>
              <a:t>، کوانتیزاسیون برداری فازی </a:t>
            </a:r>
            <a:r>
              <a:rPr lang="en-US" sz="2800" dirty="0">
                <a:cs typeface="B Nazanin" panose="00000400000000000000" pitchFamily="2" charset="-78"/>
              </a:rPr>
              <a:t>(FVQ</a:t>
            </a:r>
            <a:r>
              <a:rPr lang="en-US" sz="2800" dirty="0" smtClean="0">
                <a:cs typeface="B Nazanin" panose="00000400000000000000" pitchFamily="2" charset="-78"/>
              </a:rPr>
              <a:t>)</a:t>
            </a:r>
            <a:r>
              <a:rPr lang="fa-IR" sz="2800" dirty="0" smtClean="0">
                <a:cs typeface="B Nazanin" panose="00000400000000000000" pitchFamily="2" charset="-78"/>
              </a:rPr>
              <a:t>، </a:t>
            </a:r>
            <a:r>
              <a:rPr lang="fa-IR" sz="2800" dirty="0">
                <a:cs typeface="B Nazanin" panose="00000400000000000000" pitchFamily="2" charset="-78"/>
              </a:rPr>
              <a:t>تولید سریع کتاب </a:t>
            </a:r>
            <a:r>
              <a:rPr lang="fa-IR" sz="2800" dirty="0" smtClean="0">
                <a:cs typeface="B Nazanin" panose="00000400000000000000" pitchFamily="2" charset="-78"/>
              </a:rPr>
              <a:t>رمز</a:t>
            </a:r>
            <a:r>
              <a:rPr lang="en-US" sz="2800" dirty="0" err="1" smtClean="0">
                <a:cs typeface="B Nazanin" panose="00000400000000000000" pitchFamily="2" charset="-78"/>
              </a:rPr>
              <a:t>Kekre</a:t>
            </a:r>
            <a:r>
              <a:rPr lang="en-US" sz="2800" dirty="0" smtClean="0">
                <a:cs typeface="B Nazanin" panose="00000400000000000000" pitchFamily="2" charset="-78"/>
              </a:rPr>
              <a:t> (</a:t>
            </a:r>
            <a:r>
              <a:rPr lang="en-US" sz="2800" dirty="0">
                <a:cs typeface="B Nazanin" panose="00000400000000000000" pitchFamily="2" charset="-78"/>
              </a:rPr>
              <a:t>KFCG)</a:t>
            </a:r>
            <a:r>
              <a:rPr lang="fa-IR" sz="2800" dirty="0">
                <a:cs typeface="B Nazanin" panose="00000400000000000000" pitchFamily="2" charset="-78"/>
              </a:rPr>
              <a:t> و روش مبتنی بر تبدیل کسینوسی گسسته </a:t>
            </a:r>
            <a:r>
              <a:rPr lang="en-US" sz="2800" dirty="0">
                <a:cs typeface="B Nazanin" panose="00000400000000000000" pitchFamily="2" charset="-78"/>
              </a:rPr>
              <a:t>(DCT)</a:t>
            </a:r>
            <a:r>
              <a:rPr lang="fa-IR" sz="2800" dirty="0">
                <a:cs typeface="B Nazanin" panose="00000400000000000000" pitchFamily="2" charset="-78"/>
              </a:rPr>
              <a:t> . </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استراتژی طراحی</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5603801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234</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2017-07-09T08:52:29Z</dcterms:modified>
</cp:coreProperties>
</file>