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مدل نیرو</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ویژگی‌های نمونه:</a:t>
            </a:r>
          </a:p>
          <a:p>
            <a:pPr marL="457200" indent="-457200" algn="just" rtl="1">
              <a:lnSpc>
                <a:spcPct val="150000"/>
              </a:lnSpc>
              <a:buFont typeface="Webdings" panose="05030102010509060703" pitchFamily="18" charset="2"/>
              <a:buChar char="3"/>
            </a:pPr>
            <a:r>
              <a:rPr lang="fa-IR" sz="2800" dirty="0">
                <a:cs typeface="B Nazanin" panose="00000400000000000000" pitchFamily="2" charset="-78"/>
              </a:rPr>
              <a:t>از طریق ایمیل ما از 3875 سازمان صادر کننده از قسمت جنوبی هلند درخواست کردیم که یک پرسش‌نامه آنلاین را در </a:t>
            </a:r>
            <a:r>
              <a:rPr lang="en-US" sz="2800" dirty="0" smtClean="0">
                <a:cs typeface="B Nazanin" panose="00000400000000000000" pitchFamily="2" charset="-78"/>
              </a:rPr>
              <a:t>May-June</a:t>
            </a:r>
            <a:r>
              <a:rPr lang="fa-IR" sz="2800" dirty="0" smtClean="0">
                <a:cs typeface="B Nazanin" panose="00000400000000000000" pitchFamily="2" charset="-78"/>
              </a:rPr>
              <a:t> سال </a:t>
            </a:r>
            <a:r>
              <a:rPr lang="fa-IR" sz="2800" dirty="0">
                <a:cs typeface="B Nazanin" panose="00000400000000000000" pitchFamily="2" charset="-78"/>
              </a:rPr>
              <a:t>2009 تکمیل کنند. 254 سازمان شرکت کننده به‌طرز مثبتی به این درخواست پاسخ دادند. پاسخ‌دهندگانی که کاملاً پرسش‌نامه را پر نکرده بودند از نمونه حذف شدند. 134 تا شرکت‌کننده تمام پرسش‌نامه را پر کرده بودند، در نتیجه نرخ پاسخ 3.5% بوده است.</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38</a:t>
            </a:r>
            <a:endParaRPr lang="en-US" dirty="0"/>
          </a:p>
        </p:txBody>
      </p:sp>
    </p:spTree>
    <p:extLst>
      <p:ext uri="{BB962C8B-B14F-4D97-AF65-F5344CB8AC3E}">
        <p14:creationId xmlns:p14="http://schemas.microsoft.com/office/powerpoint/2010/main" val="135213408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مدل نیرو</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dirty="0" smtClean="0">
                <a:cs typeface="B Nazanin" panose="00000400000000000000" pitchFamily="2" charset="-78"/>
              </a:rPr>
              <a:t>تکمیل پرسش‌نامه:</a:t>
            </a:r>
            <a:endParaRPr lang="en-US" sz="2800" dirty="0">
              <a:cs typeface="B Nazanin" panose="00000400000000000000" pitchFamily="2" charset="-78"/>
            </a:endParaRPr>
          </a:p>
          <a:p>
            <a:pPr algn="just" rtl="1">
              <a:lnSpc>
                <a:spcPct val="150000"/>
              </a:lnSpc>
            </a:pPr>
            <a:r>
              <a:rPr lang="fa-IR" sz="2500" dirty="0">
                <a:cs typeface="B Nazanin" panose="00000400000000000000" pitchFamily="2" charset="-78"/>
              </a:rPr>
              <a:t>این قسمت ابزار اندازه‌گیری استفاده شده را توصیف می‌کند. کل پرسش‌نامه هلندی بود. مگر اینکه با لفظ "وگرنه" نشان داده شده بود، همه گفته‌ها در پرسش‌نامه در مقیاس 7-نکته لایکرت </a:t>
            </a:r>
            <a:r>
              <a:rPr lang="fa-IR" sz="2500" dirty="0" smtClean="0">
                <a:cs typeface="B Nazanin" panose="00000400000000000000" pitchFamily="2" charset="-78"/>
              </a:rPr>
              <a:t>سنجیده </a:t>
            </a:r>
            <a:r>
              <a:rPr lang="fa-IR" sz="2500" dirty="0">
                <a:cs typeface="B Nazanin" panose="00000400000000000000" pitchFamily="2" charset="-78"/>
              </a:rPr>
              <a:t>شد (کاملاً مخالف - کاملاً موافق). ازآنجایی‌که واحد تجزیه و تحلیل ما یک شرکت بود، شرکت کنندگان به طور صریح یاد گرفتند که به سؤالات از منظر سازمان نه از منظر خودشان پاسخ‌دهند. </a:t>
            </a:r>
            <a:r>
              <a:rPr lang="fa-IR" sz="2500" dirty="0" smtClean="0">
                <a:cs typeface="B Nazanin" panose="00000400000000000000" pitchFamily="2" charset="-78"/>
              </a:rPr>
              <a:t>علاوه‌ بر </a:t>
            </a:r>
            <a:r>
              <a:rPr lang="fa-IR" sz="2500" dirty="0">
                <a:cs typeface="B Nazanin" panose="00000400000000000000" pitchFamily="2" charset="-78"/>
              </a:rPr>
              <a:t>این، همه روابط با مشتریان خارجی بایستی به طور هم‌زمان به حساب می‌آمد. این بدان معنی است که شرکت‌کنندگان اجازه نداشتند که بر روی یک ریسک و خطر صادراتی خاص تمرکز کنند</a:t>
            </a:r>
            <a:r>
              <a:rPr lang="fa-IR" sz="2500" dirty="0" smtClean="0">
                <a:cs typeface="B Nazanin" panose="00000400000000000000" pitchFamily="2" charset="-78"/>
              </a:rPr>
              <a:t>.</a:t>
            </a:r>
            <a:endParaRPr lang="en-US" sz="25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62665"/>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38</a:t>
            </a:r>
            <a:endParaRPr lang="en-US" dirty="0"/>
          </a:p>
        </p:txBody>
      </p:sp>
    </p:spTree>
    <p:extLst>
      <p:ext uri="{BB962C8B-B14F-4D97-AF65-F5344CB8AC3E}">
        <p14:creationId xmlns:p14="http://schemas.microsoft.com/office/powerpoint/2010/main" val="155938660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مدل نیرو</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u="sng" dirty="0">
                <a:cs typeface="B Nazanin" panose="00000400000000000000" pitchFamily="2" charset="-78"/>
              </a:rPr>
              <a:t>عملکرد صادرات:</a:t>
            </a:r>
          </a:p>
          <a:p>
            <a:pPr marL="457200" indent="-457200" algn="just" rtl="1">
              <a:lnSpc>
                <a:spcPct val="150000"/>
              </a:lnSpc>
              <a:buFont typeface="Webdings" panose="05030102010509060703" pitchFamily="18" charset="2"/>
              <a:buChar char="3"/>
            </a:pPr>
            <a:r>
              <a:rPr lang="fa-IR" sz="2500" dirty="0">
                <a:cs typeface="B Nazanin" panose="00000400000000000000" pitchFamily="2" charset="-78"/>
              </a:rPr>
              <a:t>عملکرد صادرات می‌تواند به دو عملکرد مالی و غیرمالی تقسیم شود. عملکرد صادرات مالی به‌شدت فروش صادرات، شدت سود صادراتی و رشد فروش صادراتی برمی‌گردد. دیگر شاخص‌های مالی سهم بازار، سود خواسته شده، سود سرمایه گذاری، رشد سود صادرات و نسبت فروش صادرات به تعداد مدیران صادراتی و کارمندان می‌باشد. شاخص‌های غیرمالی عملکرد صادرات شامل موفقیت هدف، رضایت، موفقیت به دست آمده و ارزش و اهمیت یک آیتم مشخص در عملکرد صادرات می‌باشد. دیگر شاخص‌های غیرمالی رضایت و صداقت مشتری، کارمند و سهام‌دار می‌باشد.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6715" y="523684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18</a:t>
            </a:r>
            <a:r>
              <a:rPr lang="en-US" sz="2400" dirty="0" smtClean="0"/>
              <a:t>/</a:t>
            </a:r>
            <a:r>
              <a:rPr lang="fa-IR" sz="2400" dirty="0" smtClean="0"/>
              <a:t>38</a:t>
            </a:r>
            <a:endParaRPr lang="en-US" dirty="0"/>
          </a:p>
        </p:txBody>
      </p:sp>
    </p:spTree>
    <p:extLst>
      <p:ext uri="{BB962C8B-B14F-4D97-AF65-F5344CB8AC3E}">
        <p14:creationId xmlns:p14="http://schemas.microsoft.com/office/powerpoint/2010/main" val="380447220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مدل نیرو</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u="sng" dirty="0">
                <a:cs typeface="B Nazanin" panose="00000400000000000000" pitchFamily="2" charset="-78"/>
              </a:rPr>
              <a:t>تعهد:</a:t>
            </a:r>
          </a:p>
          <a:p>
            <a:pPr marL="457200" indent="-457200" algn="just" rtl="1">
              <a:lnSpc>
                <a:spcPct val="150000"/>
              </a:lnSpc>
              <a:buFont typeface="Webdings" panose="05030102010509060703" pitchFamily="18" charset="2"/>
              <a:buChar char="3"/>
            </a:pPr>
            <a:r>
              <a:rPr lang="fa-IR" sz="2500" dirty="0">
                <a:cs typeface="B Nazanin" panose="00000400000000000000" pitchFamily="2" charset="-78"/>
              </a:rPr>
              <a:t>تعهد مؤثر با مقیاس سه-آیتمی ارائه شده توسط </a:t>
            </a:r>
            <a:r>
              <a:rPr lang="en-US" sz="2500" dirty="0" err="1" smtClean="0">
                <a:cs typeface="B Nazanin" panose="00000400000000000000" pitchFamily="2" charset="-78"/>
              </a:rPr>
              <a:t>Leonidou</a:t>
            </a:r>
            <a:r>
              <a:rPr lang="fa-IR" sz="2500" dirty="0" smtClean="0">
                <a:cs typeface="B Nazanin" panose="00000400000000000000" pitchFamily="2" charset="-78"/>
              </a:rPr>
              <a:t> اندازه‌گیری </a:t>
            </a:r>
            <a:r>
              <a:rPr lang="fa-IR" sz="2500" dirty="0">
                <a:cs typeface="B Nazanin" panose="00000400000000000000" pitchFamily="2" charset="-78"/>
              </a:rPr>
              <a:t>شد، مفهوم تعهد به عنوان میل و خواسته برای حفظ و نگهداری روابط با مشتریان خارجی با تعریف تعهد مؤثر ما مطابقت دارد. اصولاً، </a:t>
            </a:r>
            <a:r>
              <a:rPr lang="en-US" sz="2500" dirty="0" err="1" smtClean="0">
                <a:cs typeface="B Nazanin" panose="00000400000000000000" pitchFamily="2" charset="-78"/>
              </a:rPr>
              <a:t>Leonidou</a:t>
            </a:r>
            <a:r>
              <a:rPr lang="fa-IR" sz="2500" dirty="0" smtClean="0">
                <a:cs typeface="B Nazanin" panose="00000400000000000000" pitchFamily="2" charset="-78"/>
              </a:rPr>
              <a:t> از </a:t>
            </a:r>
            <a:r>
              <a:rPr lang="fa-IR" sz="2500" dirty="0">
                <a:cs typeface="B Nazanin" panose="00000400000000000000" pitchFamily="2" charset="-78"/>
              </a:rPr>
              <a:t>5 آیتم استفاده کردند، دو تا از این آیتم‌ها بعد از تجزیه و تحلیل فاکتور اکتشافی استثنا شدند. تعهد محاسباتی با استفاده از مقیاس سه- آیتمی ارائه شده توسط </a:t>
            </a:r>
            <a:r>
              <a:rPr lang="fa-IR" sz="2500" dirty="0" smtClean="0">
                <a:cs typeface="B Nazanin" panose="00000400000000000000" pitchFamily="2" charset="-78"/>
              </a:rPr>
              <a:t> </a:t>
            </a:r>
            <a:r>
              <a:rPr lang="en-US" sz="2500" dirty="0" smtClean="0">
                <a:cs typeface="B Nazanin" panose="00000400000000000000" pitchFamily="2" charset="-78"/>
              </a:rPr>
              <a:t>Meyer</a:t>
            </a:r>
            <a:r>
              <a:rPr lang="en-US" sz="2500" dirty="0">
                <a:cs typeface="B Nazanin" panose="00000400000000000000" pitchFamily="2" charset="-78"/>
              </a:rPr>
              <a:t>, Allen &amp; </a:t>
            </a:r>
            <a:r>
              <a:rPr lang="en-US" sz="2500" dirty="0" smtClean="0">
                <a:cs typeface="B Nazanin" panose="00000400000000000000" pitchFamily="2" charset="-78"/>
              </a:rPr>
              <a:t>Smith</a:t>
            </a:r>
            <a:r>
              <a:rPr lang="fa-IR" sz="2500" dirty="0" smtClean="0">
                <a:cs typeface="B Nazanin" panose="00000400000000000000" pitchFamily="2" charset="-78"/>
              </a:rPr>
              <a:t> اندازه‌گیری </a:t>
            </a:r>
            <a:r>
              <a:rPr lang="fa-IR" sz="2500" dirty="0">
                <a:cs typeface="B Nazanin" panose="00000400000000000000" pitchFamily="2" charset="-78"/>
              </a:rPr>
              <a:t>شد. آیتم‌های اصلی مربوط به صداقت کارمندان بودند، ولی آن‌ها می‌توانستند به آسانی در زمینه رابطه صادرکننده با مشتریان خارجی وفق داده شود.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54082" y="5241626"/>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19</a:t>
            </a:r>
            <a:r>
              <a:rPr lang="en-US" sz="2400" dirty="0" smtClean="0"/>
              <a:t>/</a:t>
            </a:r>
            <a:r>
              <a:rPr lang="fa-IR" sz="2400" dirty="0" smtClean="0"/>
              <a:t>38</a:t>
            </a:r>
            <a:endParaRPr lang="en-US" dirty="0"/>
          </a:p>
        </p:txBody>
      </p:sp>
    </p:spTree>
    <p:extLst>
      <p:ext uri="{BB962C8B-B14F-4D97-AF65-F5344CB8AC3E}">
        <p14:creationId xmlns:p14="http://schemas.microsoft.com/office/powerpoint/2010/main" val="236248775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442</Words>
  <Application>Microsoft Office PowerPoint</Application>
  <PresentationFormat>On-screen Show (4:3)</PresentationFormat>
  <Paragraphs>36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Webdings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2017-07-02T03:06:47Z</dcterms:modified>
</cp:coreProperties>
</file>