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چارچوب </a:t>
            </a:r>
            <a:r>
              <a:rPr lang="en-US" sz="2000" dirty="0" smtClean="0">
                <a:solidFill>
                  <a:schemeClr val="bg1"/>
                </a:solidFill>
                <a:cs typeface="B Nazanin" panose="00000400000000000000" pitchFamily="2" charset="-78"/>
              </a:rPr>
              <a:t>TOE</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فرضیه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روش تحقیقاتی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جمع آوری داده ها و نمونه</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افراد مورد نظر در مطالعه ما </a:t>
            </a:r>
            <a:r>
              <a:rPr lang="en-US" sz="2600" dirty="0" smtClean="0">
                <a:cs typeface="B Nazanin" panose="00000400000000000000" pitchFamily="2" charset="-78"/>
              </a:rPr>
              <a:t>SME</a:t>
            </a:r>
            <a:r>
              <a:rPr lang="fa-IR" sz="2600" dirty="0" smtClean="0">
                <a:cs typeface="B Nazanin" panose="00000400000000000000" pitchFamily="2" charset="-78"/>
              </a:rPr>
              <a:t>هایی </a:t>
            </a:r>
            <a:r>
              <a:rPr lang="fa-IR" sz="2600" dirty="0">
                <a:cs typeface="B Nazanin" panose="00000400000000000000" pitchFamily="2" charset="-78"/>
              </a:rPr>
              <a:t>از اسپانیا هستند. در حال حاضر، </a:t>
            </a:r>
            <a:r>
              <a:rPr lang="en-US" sz="2600" dirty="0" smtClean="0">
                <a:cs typeface="B Nazanin" panose="00000400000000000000" pitchFamily="2" charset="-78"/>
              </a:rPr>
              <a:t>SME</a:t>
            </a:r>
            <a:r>
              <a:rPr lang="fa-IR" sz="2600" dirty="0" smtClean="0">
                <a:cs typeface="B Nazanin" panose="00000400000000000000" pitchFamily="2" charset="-78"/>
              </a:rPr>
              <a:t>ها </a:t>
            </a:r>
            <a:r>
              <a:rPr lang="fa-IR" sz="2600" dirty="0">
                <a:cs typeface="B Nazanin" panose="00000400000000000000" pitchFamily="2" charset="-78"/>
              </a:rPr>
              <a:t>بیانگر حدود 99 درصد تعداد کلی در این کشور هستند. جمع آوری داده ها از طریق دو مرحله زیر انجام شد. ابتدا، بررسی مقدماتی انجام شد و پس از آن، پرسشنامه ای آماده شد. پنج </a:t>
            </a:r>
            <a:r>
              <a:rPr lang="en-US" sz="2600" dirty="0" smtClean="0">
                <a:cs typeface="B Nazanin" panose="00000400000000000000" pitchFamily="2" charset="-78"/>
              </a:rPr>
              <a:t>SME</a:t>
            </a:r>
            <a:r>
              <a:rPr lang="fa-IR" sz="2600" dirty="0" smtClean="0">
                <a:cs typeface="B Nazanin" panose="00000400000000000000" pitchFamily="2" charset="-78"/>
              </a:rPr>
              <a:t> بصورت </a:t>
            </a:r>
            <a:r>
              <a:rPr lang="fa-IR" sz="2600" dirty="0">
                <a:cs typeface="B Nazanin" panose="00000400000000000000" pitchFamily="2" charset="-78"/>
              </a:rPr>
              <a:t>تصادفی از پایگاه داده موجود انتخاب شد تا بررسی مقدماتی بر روی آنها انجام شود. بر اساس این پاسخ ها و مصاحبات بعدی با مخاطبان در پیش آزمون، اصلاحات کوچکی در پرسشنامه برای مرحله بعدی جمع آوری داده ها ایجاد 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41</a:t>
            </a:r>
            <a:endParaRPr lang="en-US" dirty="0"/>
          </a:p>
        </p:txBody>
      </p:sp>
    </p:spTree>
    <p:extLst>
      <p:ext uri="{BB962C8B-B14F-4D97-AF65-F5344CB8AC3E}">
        <p14:creationId xmlns:p14="http://schemas.microsoft.com/office/powerpoint/2010/main" val="25977056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چارچوب </a:t>
            </a:r>
            <a:r>
              <a:rPr lang="en-US" sz="2000" dirty="0" smtClean="0">
                <a:solidFill>
                  <a:schemeClr val="bg1"/>
                </a:solidFill>
                <a:cs typeface="B Nazanin" panose="00000400000000000000" pitchFamily="2" charset="-78"/>
              </a:rPr>
              <a:t>TOE</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فرضیه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روش تحقیقاتی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بر اطمینان از اینکه حداقل پیچیدگی شرکت وجود دارد که تکنولوژیهای اطلاعات ممکن است در آن به هم مرتبط باشند، فقط شرکت های دارای حداقل 14 کارمند برای مرحله پرسشنامه انتخاب شدند. بنابراین افراد انتخاب شده متشکل از همه مؤسسات اسپانیایی بود که دارای بیش از 14 نفر کارمند بودند و در جنوب شرقی کشور واقع بودند، که فعالیت تجاری اصلی آنها در یکی از فعالیت های تجاری زیر می باشد: تولید، تبلیغات، خدمات و ساخت (به جدول 1 نگاه کنید). بطور کلی 2246 مورد شناسایی شد و برای مشارکت انتخاب 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7748200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چارچوب </a:t>
            </a:r>
            <a:r>
              <a:rPr lang="en-US" sz="2000" dirty="0" smtClean="0">
                <a:solidFill>
                  <a:schemeClr val="bg1"/>
                </a:solidFill>
                <a:cs typeface="B Nazanin" panose="00000400000000000000" pitchFamily="2" charset="-78"/>
              </a:rPr>
              <a:t>TOE</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فرضیه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روش تحقیقاتی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200" dirty="0" smtClean="0">
                <a:cs typeface="B Nazanin" panose="00000400000000000000" pitchFamily="2" charset="-78"/>
              </a:rPr>
              <a:t>جدول </a:t>
            </a:r>
            <a:r>
              <a:rPr lang="fa-IR" sz="2200" dirty="0">
                <a:cs typeface="B Nazanin" panose="00000400000000000000" pitchFamily="2" charset="-78"/>
              </a:rPr>
              <a:t>1 - مشخصات پاسخ دهندگان (</a:t>
            </a:r>
            <a:r>
              <a:rPr lang="en-US" sz="2200" dirty="0">
                <a:cs typeface="B Nazanin" panose="00000400000000000000" pitchFamily="2" charset="-78"/>
              </a:rPr>
              <a:t>N = 535</a:t>
            </a:r>
            <a:r>
              <a:rPr lang="fa-IR" sz="2200" dirty="0" smtClean="0">
                <a:cs typeface="B Nazanin" panose="00000400000000000000" pitchFamily="2" charset="-78"/>
              </a:rPr>
              <a:t>)</a:t>
            </a:r>
            <a:endParaRPr lang="en-US" sz="22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41</a:t>
            </a:r>
            <a:endParaRPr lang="en-US" dirty="0"/>
          </a:p>
        </p:txBody>
      </p:sp>
      <p:pic>
        <p:nvPicPr>
          <p:cNvPr id="25" name="Picture 24"/>
          <p:cNvPicPr/>
          <p:nvPr/>
        </p:nvPicPr>
        <p:blipFill>
          <a:blip r:embed="rId2"/>
          <a:stretch>
            <a:fillRect/>
          </a:stretch>
        </p:blipFill>
        <p:spPr>
          <a:xfrm>
            <a:off x="1554775" y="1179496"/>
            <a:ext cx="5996713" cy="2980979"/>
          </a:xfrm>
          <a:prstGeom prst="rect">
            <a:avLst/>
          </a:prstGeom>
        </p:spPr>
      </p:pic>
    </p:spTree>
    <p:extLst>
      <p:ext uri="{BB962C8B-B14F-4D97-AF65-F5344CB8AC3E}">
        <p14:creationId xmlns:p14="http://schemas.microsoft.com/office/powerpoint/2010/main" val="7659692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چارچوب </a:t>
            </a:r>
            <a:r>
              <a:rPr lang="en-US" sz="2000" dirty="0" smtClean="0">
                <a:solidFill>
                  <a:schemeClr val="bg1"/>
                </a:solidFill>
                <a:cs typeface="B Nazanin" panose="00000400000000000000" pitchFamily="2" charset="-78"/>
              </a:rPr>
              <a:t>TOE</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فرضیه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روش تحقیقاتی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سنجش </a:t>
            </a:r>
            <a:r>
              <a:rPr lang="fa-IR" sz="2800" b="1" u="sng" dirty="0" smtClean="0">
                <a:cs typeface="B Nazanin" panose="00000400000000000000" pitchFamily="2" charset="-78"/>
              </a:rPr>
              <a:t>ها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تحلیل عامل تأییدی </a:t>
            </a:r>
            <a:r>
              <a:rPr lang="en-US" sz="2800" dirty="0">
                <a:cs typeface="B Nazanin" panose="00000400000000000000" pitchFamily="2" charset="-78"/>
              </a:rPr>
              <a:t>(CFA)</a:t>
            </a:r>
            <a:r>
              <a:rPr lang="fa-IR" sz="2800" dirty="0">
                <a:cs typeface="B Nazanin" panose="00000400000000000000" pitchFamily="2" charset="-78"/>
              </a:rPr>
              <a:t> برای تست ساختارها مورد استفاده قرار گرفت. بر اساس ارزیابی </a:t>
            </a:r>
            <a:r>
              <a:rPr lang="en-US" sz="2800" dirty="0">
                <a:cs typeface="B Nazanin" panose="00000400000000000000" pitchFamily="2" charset="-78"/>
              </a:rPr>
              <a:t>CFA</a:t>
            </a:r>
            <a:r>
              <a:rPr lang="fa-IR" sz="2800" dirty="0">
                <a:cs typeface="B Nazanin" panose="00000400000000000000" pitchFamily="2" charset="-78"/>
              </a:rPr>
              <a:t>، مدلهای سنجشی بیشتر اصلاح شدند و سپس دوباره مرتب سازی شدند. ساختارها و شاخص های همراه آنها در مدل سنجشی در پیوست و در بحث زیر آمده اند. برای کمک کردن به تحقیقات جمعی، از کاربردپذیرسازی تست شده توسط مطالعات قبلی استفاده کردیم</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41</a:t>
            </a:r>
            <a:endParaRPr lang="en-US" dirty="0"/>
          </a:p>
        </p:txBody>
      </p:sp>
    </p:spTree>
    <p:extLst>
      <p:ext uri="{BB962C8B-B14F-4D97-AF65-F5344CB8AC3E}">
        <p14:creationId xmlns:p14="http://schemas.microsoft.com/office/powerpoint/2010/main" val="28154906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342</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2017-07-04T08:37:49Z</dcterms:modified>
</cp:coreProperties>
</file>