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نظرسنجی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سئوال 1: رابطه بین </a:t>
            </a:r>
            <a:r>
              <a:rPr lang="en-US" sz="2800" b="1" u="sng" dirty="0">
                <a:cs typeface="B Nazanin" panose="00000400000000000000" pitchFamily="2" charset="-78"/>
              </a:rPr>
              <a:t>TQM </a:t>
            </a:r>
            <a:r>
              <a:rPr lang="fa-IR" sz="2800" b="1" u="sng" dirty="0" smtClean="0">
                <a:cs typeface="B Nazanin" panose="00000400000000000000" pitchFamily="2" charset="-78"/>
              </a:rPr>
              <a:t> و </a:t>
            </a:r>
            <a:r>
              <a:rPr lang="en-US" sz="2800" b="1" u="sng" dirty="0" smtClean="0">
                <a:cs typeface="B Nazanin" panose="00000400000000000000" pitchFamily="2" charset="-78"/>
              </a:rPr>
              <a:t>ERP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منظور تحقیق راجع به وضعیت اجرایی </a:t>
            </a:r>
            <a:r>
              <a:rPr lang="en-US" sz="2800" dirty="0" smtClean="0">
                <a:cs typeface="B Nazanin" panose="00000400000000000000" pitchFamily="2" charset="-78"/>
              </a:rPr>
              <a:t>TQM، </a:t>
            </a:r>
            <a:r>
              <a:rPr lang="fa-IR" sz="2800" dirty="0">
                <a:cs typeface="B Nazanin" panose="00000400000000000000" pitchFamily="2" charset="-78"/>
              </a:rPr>
              <a:t>و تعیین میزان روابط بین یک بعد اجرایی </a:t>
            </a:r>
            <a:r>
              <a:rPr lang="en-US" sz="2800" dirty="0" smtClean="0">
                <a:cs typeface="B Nazanin" panose="00000400000000000000" pitchFamily="2" charset="-78"/>
              </a:rPr>
              <a:t>)</a:t>
            </a: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عبارتی درجه استفاده از برنامه های </a:t>
            </a:r>
            <a:r>
              <a:rPr lang="en-US" sz="2800" dirty="0" smtClean="0">
                <a:cs typeface="B Nazanin" panose="00000400000000000000" pitchFamily="2" charset="-78"/>
              </a:rPr>
              <a:t>(TQM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نتایج اجرا برای برنامه </a:t>
            </a:r>
            <a:r>
              <a:rPr lang="en-US" sz="2800" dirty="0" smtClean="0">
                <a:cs typeface="B Nazanin" panose="00000400000000000000" pitchFamily="2" charset="-78"/>
              </a:rPr>
              <a:t>TQM، </a:t>
            </a:r>
            <a:r>
              <a:rPr lang="fa-IR" sz="2800" dirty="0">
                <a:cs typeface="B Nazanin" panose="00000400000000000000" pitchFamily="2" charset="-78"/>
              </a:rPr>
              <a:t>تست </a:t>
            </a:r>
            <a:r>
              <a:rPr lang="en-US" sz="2800" dirty="0" smtClean="0">
                <a:cs typeface="B Nazanin" panose="00000400000000000000" pitchFamily="2" charset="-78"/>
              </a:rPr>
              <a:t>t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همبستگی پیرسون اجرا گردید. بعد اجرایی شامل طبقاتی می شد که افراد حاضر در نظرسنجی می توانستند درجه کاربرد </a:t>
            </a:r>
            <a:r>
              <a:rPr lang="en-US" sz="2800" dirty="0">
                <a:cs typeface="B Nazanin" panose="00000400000000000000" pitchFamily="2" charset="-78"/>
              </a:rPr>
              <a:t>TQM </a:t>
            </a:r>
            <a:r>
              <a:rPr lang="fa-IR" sz="2800" dirty="0">
                <a:cs typeface="B Nazanin" panose="00000400000000000000" pitchFamily="2" charset="-78"/>
              </a:rPr>
              <a:t>در سازمان را از طریق برنامه های توسعه یافته تا برنامه های بکاررفته در برخی حوزه ها و بالاخره برنامه های بکاررفته در اکثر بخشها نشان دهند.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2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نظرسنجی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بررسی </a:t>
            </a:r>
            <a:r>
              <a:rPr lang="ar-SA" sz="2800" dirty="0">
                <a:cs typeface="B Nazanin" panose="00000400000000000000" pitchFamily="2" charset="-78"/>
              </a:rPr>
              <a:t>جدول متقاطع</a:t>
            </a:r>
            <a:r>
              <a:rPr lang="fa-IR" sz="2800" dirty="0">
                <a:cs typeface="B Nazanin" panose="00000400000000000000" pitchFamily="2" charset="-78"/>
              </a:rPr>
              <a:t> ابعاد و نتایج اجرای </a:t>
            </a:r>
            <a:r>
              <a:rPr lang="en-US" sz="2800" dirty="0" smtClean="0">
                <a:cs typeface="B Nazanin" panose="00000400000000000000" pitchFamily="2" charset="-78"/>
              </a:rPr>
              <a:t>TQM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جدول 2 نشان می دهد در اکثر سازمان ها موفقیت با برنامه های </a:t>
            </a:r>
            <a:r>
              <a:rPr lang="en-US" sz="2800" dirty="0">
                <a:cs typeface="B Nazanin" panose="00000400000000000000" pitchFamily="2" charset="-78"/>
              </a:rPr>
              <a:t>TQM</a:t>
            </a:r>
            <a:r>
              <a:rPr lang="fa-IR" sz="2800" dirty="0">
                <a:cs typeface="B Nazanin" panose="00000400000000000000" pitchFamily="2" charset="-78"/>
              </a:rPr>
              <a:t> در صورتی افزایش می یابد که شرکت از </a:t>
            </a:r>
            <a:r>
              <a:rPr lang="en-US" sz="2800" dirty="0">
                <a:cs typeface="B Nazanin" panose="00000400000000000000" pitchFamily="2" charset="-78"/>
              </a:rPr>
              <a:t>TQM</a:t>
            </a:r>
            <a:r>
              <a:rPr lang="fa-IR" sz="2800" dirty="0">
                <a:cs typeface="B Nazanin" panose="00000400000000000000" pitchFamily="2" charset="-78"/>
              </a:rPr>
              <a:t> در اکثر حوزه های شرکت استفاده کرده باشد ( 1. 28 درصد ) . </a:t>
            </a:r>
            <a:r>
              <a:rPr lang="ar-SA" sz="2800" dirty="0">
                <a:cs typeface="B Nazanin" panose="00000400000000000000" pitchFamily="2" charset="-78"/>
              </a:rPr>
              <a:t>جدول متقاطع بیشتر نتایج اجرای </a:t>
            </a:r>
            <a:r>
              <a:rPr lang="en-US" sz="2800" dirty="0">
                <a:cs typeface="B Nazanin" panose="00000400000000000000" pitchFamily="2" charset="-78"/>
              </a:rPr>
              <a:t>TQM</a:t>
            </a:r>
            <a:r>
              <a:rPr lang="fa-IR" sz="2800" dirty="0">
                <a:cs typeface="B Nazanin" panose="00000400000000000000" pitchFamily="2" charset="-78"/>
              </a:rPr>
              <a:t> با نتایج اجرای </a:t>
            </a:r>
            <a:r>
              <a:rPr lang="en-US" sz="2800" dirty="0">
                <a:cs typeface="B Nazanin" panose="00000400000000000000" pitchFamily="2" charset="-78"/>
              </a:rPr>
              <a:t>BRP</a:t>
            </a:r>
            <a:r>
              <a:rPr lang="fa-IR" sz="2800" dirty="0">
                <a:cs typeface="B Nazanin" panose="00000400000000000000" pitchFamily="2" charset="-78"/>
              </a:rPr>
              <a:t> در جدول 3 نشان می دهد که روابط آنها در کنار هم موفق می </a:t>
            </a:r>
            <a:r>
              <a:rPr lang="fa-IR" sz="2800" dirty="0" smtClean="0">
                <a:cs typeface="B Nazanin" panose="00000400000000000000" pitchFamily="2" charset="-78"/>
              </a:rPr>
              <a:t>باشد</a:t>
            </a:r>
            <a:r>
              <a:rPr lang="en-US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22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نظرسنجی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جدول 2 - نتایج </a:t>
            </a:r>
            <a:r>
              <a:rPr lang="en-US" sz="2000" dirty="0">
                <a:cs typeface="B Nazanin" panose="00000400000000000000" pitchFamily="2" charset="-78"/>
              </a:rPr>
              <a:t>TQM </a:t>
            </a:r>
            <a:r>
              <a:rPr lang="fa-IR" sz="2000" dirty="0">
                <a:cs typeface="B Nazanin" panose="00000400000000000000" pitchFamily="2" charset="-78"/>
              </a:rPr>
              <a:t>در مقابل درجه اجرای </a:t>
            </a:r>
            <a:r>
              <a:rPr lang="en-US" sz="2000" dirty="0" smtClean="0">
                <a:cs typeface="B Nazanin" panose="00000400000000000000" pitchFamily="2" charset="-78"/>
              </a:rPr>
              <a:t>TQM</a:t>
            </a:r>
          </a:p>
          <a:p>
            <a:pPr algn="ct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جدول 3 - نتایج پیاده سازی مقایسه بین </a:t>
            </a:r>
            <a:r>
              <a:rPr lang="en-US" sz="2000" dirty="0">
                <a:cs typeface="B Nazanin" panose="00000400000000000000" pitchFamily="2" charset="-78"/>
              </a:rPr>
              <a:t>TQM 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en-US" sz="2000" dirty="0">
                <a:cs typeface="B Nazanin" panose="00000400000000000000" pitchFamily="2" charset="-78"/>
              </a:rPr>
              <a:t>ERP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478" y="517380"/>
            <a:ext cx="5959934" cy="1654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528" y="3406673"/>
            <a:ext cx="5883637" cy="17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75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نظرسنجی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سئوال 2: رابطه بین </a:t>
            </a:r>
            <a:r>
              <a:rPr lang="en-US" sz="2800" b="1" u="sng" dirty="0">
                <a:cs typeface="B Nazanin" panose="00000400000000000000" pitchFamily="2" charset="-78"/>
              </a:rPr>
              <a:t>BPR </a:t>
            </a:r>
            <a:r>
              <a:rPr lang="fa-IR" sz="2800" b="1" u="sng" dirty="0" smtClean="0">
                <a:cs typeface="B Nazanin" panose="00000400000000000000" pitchFamily="2" charset="-78"/>
              </a:rPr>
              <a:t> و </a:t>
            </a:r>
            <a:r>
              <a:rPr lang="en-US" sz="2800" b="1" u="sng" dirty="0" smtClean="0">
                <a:cs typeface="B Nazanin" panose="00000400000000000000" pitchFamily="2" charset="-78"/>
              </a:rPr>
              <a:t>ERP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منظور تحقیق در مورد وضعیت اجرای </a:t>
            </a:r>
            <a:r>
              <a:rPr lang="en-US" sz="2800" dirty="0" smtClean="0">
                <a:cs typeface="B Nazanin" panose="00000400000000000000" pitchFamily="2" charset="-78"/>
              </a:rPr>
              <a:t>BPR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تعیین میزان روابط موجود بین بعد اجرا و نتایج اجرا برای برنامه </a:t>
            </a:r>
            <a:r>
              <a:rPr lang="en-US" sz="2800" dirty="0" smtClean="0">
                <a:cs typeface="B Nazanin" panose="00000400000000000000" pitchFamily="2" charset="-78"/>
              </a:rPr>
              <a:t>BPR، </a:t>
            </a:r>
            <a:r>
              <a:rPr lang="fa-IR" sz="2800" dirty="0">
                <a:cs typeface="B Nazanin" panose="00000400000000000000" pitchFamily="2" charset="-78"/>
              </a:rPr>
              <a:t>تست همبستگی پیرسون اجرا گردید. بعد اجرا شامل طبقاتی می شد که افراد می توانستند درجه یا میزان استفاده از </a:t>
            </a:r>
            <a:r>
              <a:rPr lang="en-US" sz="2800" dirty="0" smtClean="0">
                <a:cs typeface="B Nazanin" panose="00000400000000000000" pitchFamily="2" charset="-78"/>
              </a:rPr>
              <a:t>BPR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سازمان را با بهره گیری از برنامه های اجرا شده فقط در مرحله برنامه ریزی، تا برنامه های توسعه یافته، تا برنامه های بکاررفته در برخی از حوزه ها و بالاخره برنامه های بکاررفته در اکثر حوزه ها را نشان دهند.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0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334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2017-07-09T07:38:17Z</dcterms:modified>
</cp:coreProperties>
</file>