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84721"/>
          </a:xfrm>
          <a:prstGeom prst="rect">
            <a:avLst/>
          </a:prstGeom>
          <a:noFill/>
        </p:spPr>
        <p:txBody>
          <a:bodyPr wrap="square" rtlCol="0">
            <a:spAutoFit/>
          </a:bodyPr>
          <a:lstStyle/>
          <a:p>
            <a:pPr algn="ctr" rtl="1"/>
            <a:r>
              <a:rPr lang="fa-IR" sz="1900" dirty="0" smtClean="0">
                <a:solidFill>
                  <a:schemeClr val="bg1"/>
                </a:solidFill>
                <a:cs typeface="B Nazanin" panose="00000400000000000000" pitchFamily="2" charset="-78"/>
              </a:rPr>
              <a:t>گزینه تکیه گاهی</a:t>
            </a:r>
            <a:endParaRPr lang="en-US" sz="19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آبگردانی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مچاله شوندگی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پایداری نمای تونل</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37</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پایداری نما</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42612001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84721"/>
          </a:xfrm>
          <a:prstGeom prst="rect">
            <a:avLst/>
          </a:prstGeom>
          <a:noFill/>
        </p:spPr>
        <p:txBody>
          <a:bodyPr wrap="square" rtlCol="0">
            <a:spAutoFit/>
          </a:bodyPr>
          <a:lstStyle/>
          <a:p>
            <a:pPr algn="ctr" rtl="1"/>
            <a:r>
              <a:rPr lang="fa-IR" sz="1900" dirty="0" smtClean="0">
                <a:solidFill>
                  <a:schemeClr val="bg1"/>
                </a:solidFill>
                <a:cs typeface="B Nazanin" panose="00000400000000000000" pitchFamily="2" charset="-78"/>
              </a:rPr>
              <a:t>گزینه تکیه گاهی</a:t>
            </a:r>
            <a:endParaRPr lang="en-US" sz="19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آبگردانی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مچاله شوندگی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منحنی </a:t>
            </a:r>
            <a:r>
              <a:rPr lang="ar-SA" sz="2800" dirty="0">
                <a:cs typeface="B Nazanin" panose="00000400000000000000" pitchFamily="2" charset="-78"/>
              </a:rPr>
              <a:t>های واکنش زمین ترسیم شده در شکل 4 برای تونلی با قطر 8 متر با استفاده از پارامترهای تعریف شده در شکل محاسبه شدند. جابجایی ها در نقطه ای به فاصله 20 متر پشت نمای تونل </a:t>
            </a:r>
            <a:r>
              <a:rPr lang="en-US" sz="2800" dirty="0">
                <a:cs typeface="B Nazanin" panose="00000400000000000000" pitchFamily="2" charset="-78"/>
              </a:rPr>
              <a:t>(A)</a:t>
            </a:r>
            <a:r>
              <a:rPr lang="fa-IR" sz="2800" dirty="0">
                <a:cs typeface="B Nazanin" panose="00000400000000000000" pitchFamily="2" charset="-78"/>
              </a:rPr>
              <a:t> و درمرکز نما </a:t>
            </a:r>
            <a:r>
              <a:rPr lang="en-US" sz="2800" dirty="0">
                <a:cs typeface="B Nazanin" panose="00000400000000000000" pitchFamily="2" charset="-78"/>
              </a:rPr>
              <a:t>(B)</a:t>
            </a:r>
            <a:r>
              <a:rPr lang="fa-IR" sz="2800" dirty="0">
                <a:cs typeface="B Nazanin" panose="00000400000000000000" pitchFamily="2" charset="-78"/>
              </a:rPr>
              <a:t> اندازه گیری و این مقادیر منحنی های پاسخ زمین نشان داده شده را تعریف می کنند. روشن است که برای این مثال، نمای تونل از الگوی تغییر شکل عمومی مشابه با خود تونل پیروی می کند، هرچند جابجایی ها در حدود 30 درصد کوچکتر میباشند</a:t>
            </a:r>
            <a:r>
              <a:rPr lang="fa-IR"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37</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پایداری نما</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14204306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84721"/>
          </a:xfrm>
          <a:prstGeom prst="rect">
            <a:avLst/>
          </a:prstGeom>
          <a:noFill/>
        </p:spPr>
        <p:txBody>
          <a:bodyPr wrap="square" rtlCol="0">
            <a:spAutoFit/>
          </a:bodyPr>
          <a:lstStyle/>
          <a:p>
            <a:pPr algn="ctr" rtl="1"/>
            <a:r>
              <a:rPr lang="fa-IR" sz="1900" dirty="0" smtClean="0">
                <a:solidFill>
                  <a:schemeClr val="bg1"/>
                </a:solidFill>
                <a:cs typeface="B Nazanin" panose="00000400000000000000" pitchFamily="2" charset="-78"/>
              </a:rPr>
              <a:t>گزینه تکیه گاهی</a:t>
            </a:r>
            <a:endParaRPr lang="en-US" sz="19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آبگردانی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مچاله شوندگی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000" dirty="0" smtClean="0">
              <a:cs typeface="B Nazanin" panose="00000400000000000000" pitchFamily="2" charset="-78"/>
            </a:endParaRPr>
          </a:p>
          <a:p>
            <a:pPr algn="ctr" rtl="1">
              <a:lnSpc>
                <a:spcPct val="150000"/>
              </a:lnSpc>
            </a:pPr>
            <a:endParaRPr lang="fa-IR" sz="2000" dirty="0">
              <a:cs typeface="B Nazanin" panose="00000400000000000000" pitchFamily="2" charset="-78"/>
            </a:endParaRPr>
          </a:p>
          <a:p>
            <a:pPr algn="ctr" rtl="1">
              <a:lnSpc>
                <a:spcPct val="150000"/>
              </a:lnSpc>
            </a:pPr>
            <a:endParaRPr lang="fa-IR" sz="2000" dirty="0" smtClean="0">
              <a:cs typeface="B Nazanin" panose="00000400000000000000" pitchFamily="2" charset="-78"/>
            </a:endParaRPr>
          </a:p>
          <a:p>
            <a:pPr algn="ctr" rtl="1">
              <a:lnSpc>
                <a:spcPct val="150000"/>
              </a:lnSpc>
            </a:pPr>
            <a:endParaRPr lang="fa-IR" sz="2000" dirty="0">
              <a:cs typeface="B Nazanin" panose="00000400000000000000" pitchFamily="2" charset="-78"/>
            </a:endParaRPr>
          </a:p>
          <a:p>
            <a:pPr algn="ctr" rtl="1">
              <a:lnSpc>
                <a:spcPct val="150000"/>
              </a:lnSpc>
            </a:pPr>
            <a:endParaRPr lang="fa-IR" sz="2000" dirty="0" smtClean="0">
              <a:cs typeface="B Nazanin" panose="00000400000000000000" pitchFamily="2" charset="-78"/>
            </a:endParaRPr>
          </a:p>
          <a:p>
            <a:pPr algn="ctr" rtl="1">
              <a:lnSpc>
                <a:spcPct val="150000"/>
              </a:lnSpc>
            </a:pPr>
            <a:endParaRPr lang="fa-IR" sz="2000" dirty="0">
              <a:cs typeface="B Nazanin" panose="00000400000000000000" pitchFamily="2" charset="-78"/>
            </a:endParaRPr>
          </a:p>
          <a:p>
            <a:pPr algn="ctr" rtl="1">
              <a:lnSpc>
                <a:spcPct val="150000"/>
              </a:lnSpc>
            </a:pPr>
            <a:endParaRPr lang="fa-IR" sz="2000" dirty="0" smtClean="0">
              <a:cs typeface="B Nazanin" panose="00000400000000000000" pitchFamily="2" charset="-78"/>
            </a:endParaRPr>
          </a:p>
          <a:p>
            <a:pPr algn="ctr" rtl="1">
              <a:lnSpc>
                <a:spcPct val="150000"/>
              </a:lnSpc>
            </a:pPr>
            <a:endParaRPr lang="fa-IR" sz="2000" dirty="0">
              <a:cs typeface="B Nazanin" panose="00000400000000000000" pitchFamily="2" charset="-78"/>
            </a:endParaRPr>
          </a:p>
          <a:p>
            <a:pPr algn="ctr" rtl="1">
              <a:lnSpc>
                <a:spcPct val="150000"/>
              </a:lnSpc>
            </a:pPr>
            <a:endParaRPr lang="fa-IR" sz="2000" dirty="0" smtClean="0">
              <a:cs typeface="B Nazanin" panose="00000400000000000000" pitchFamily="2" charset="-78"/>
            </a:endParaRPr>
          </a:p>
          <a:p>
            <a:pPr algn="ctr" rtl="1">
              <a:lnSpc>
                <a:spcPct val="150000"/>
              </a:lnSpc>
            </a:pPr>
            <a:endParaRPr lang="fa-IR" sz="2000" dirty="0">
              <a:cs typeface="B Nazanin" panose="00000400000000000000" pitchFamily="2" charset="-78"/>
            </a:endParaRPr>
          </a:p>
          <a:p>
            <a:pPr algn="ctr" rtl="1">
              <a:lnSpc>
                <a:spcPct val="150000"/>
              </a:lnSpc>
            </a:pPr>
            <a:r>
              <a:rPr lang="fa-IR" sz="2000" dirty="0" smtClean="0">
                <a:cs typeface="B Nazanin" panose="00000400000000000000" pitchFamily="2" charset="-78"/>
              </a:rPr>
              <a:t>شکل </a:t>
            </a:r>
            <a:r>
              <a:rPr lang="fa-IR" sz="2000" dirty="0">
                <a:cs typeface="B Nazanin" panose="00000400000000000000" pitchFamily="2" charset="-78"/>
              </a:rPr>
              <a:t>4: شمایی از منحنی های پاسخ زمین برای تونلی به قطر 8 متر در سنگ مچاله شونده را نشان می دهد که به وسیله مدل المان محدود متقارن محوری محاسبه شده اند.</a:t>
            </a:r>
            <a:endParaRPr lang="fa-IR" sz="20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37</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پایداری نما</a:t>
            </a:r>
            <a:endParaRPr lang="en-US" sz="2000"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2186045" y="168441"/>
            <a:ext cx="4988529" cy="4448451"/>
          </a:xfrm>
          <a:prstGeom prst="rect">
            <a:avLst/>
          </a:prstGeom>
        </p:spPr>
      </p:pic>
    </p:spTree>
    <p:extLst>
      <p:ext uri="{BB962C8B-B14F-4D97-AF65-F5344CB8AC3E}">
        <p14:creationId xmlns:p14="http://schemas.microsoft.com/office/powerpoint/2010/main" val="2222936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384721"/>
          </a:xfrm>
          <a:prstGeom prst="rect">
            <a:avLst/>
          </a:prstGeom>
          <a:noFill/>
        </p:spPr>
        <p:txBody>
          <a:bodyPr wrap="square" rtlCol="0">
            <a:spAutoFit/>
          </a:bodyPr>
          <a:lstStyle/>
          <a:p>
            <a:pPr algn="ctr" rtl="1"/>
            <a:r>
              <a:rPr lang="fa-IR" sz="1900" dirty="0" smtClean="0">
                <a:solidFill>
                  <a:schemeClr val="bg1"/>
                </a:solidFill>
                <a:cs typeface="B Nazanin" panose="00000400000000000000" pitchFamily="2" charset="-78"/>
              </a:rPr>
              <a:t>گزینه تکیه گاهی</a:t>
            </a:r>
            <a:endParaRPr lang="en-US" sz="19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آبگردانی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مچاله شوندگی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پیش بینی ناپایداری نما و تونل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600" dirty="0">
                <a:cs typeface="B Nazanin" panose="00000400000000000000" pitchFamily="2" charset="-78"/>
              </a:rPr>
              <a:t>به منظور آنالیز رفتار تونل و نمای آن تحت شرایط گوناگون، به وسایلی برای برآورد خصوصیات توده سنگ نیاز می باشد. سیستم پیشنهاد شده توسط  </a:t>
            </a:r>
            <a:r>
              <a:rPr lang="en-US" sz="2600" dirty="0">
                <a:cs typeface="B Nazanin" panose="00000400000000000000" pitchFamily="2" charset="-78"/>
              </a:rPr>
              <a:t>Hoek  </a:t>
            </a:r>
            <a:r>
              <a:rPr lang="fa-IR" sz="2600" dirty="0" smtClean="0">
                <a:cs typeface="B Nazanin" panose="00000400000000000000" pitchFamily="2" charset="-78"/>
              </a:rPr>
              <a:t> </a:t>
            </a:r>
            <a:r>
              <a:rPr lang="ar-SA" sz="2600" dirty="0" smtClean="0">
                <a:cs typeface="B Nazanin" panose="00000400000000000000" pitchFamily="2" charset="-78"/>
              </a:rPr>
              <a:t>و</a:t>
            </a:r>
            <a:r>
              <a:rPr lang="en-US" sz="2600" dirty="0" smtClean="0">
                <a:cs typeface="B Nazanin" panose="00000400000000000000" pitchFamily="2" charset="-78"/>
              </a:rPr>
              <a:t>Brown </a:t>
            </a:r>
            <a:r>
              <a:rPr lang="ar-SA" sz="2600" dirty="0" smtClean="0">
                <a:cs typeface="B Nazanin" panose="00000400000000000000" pitchFamily="2" charset="-78"/>
              </a:rPr>
              <a:t> </a:t>
            </a:r>
            <a:r>
              <a:rPr lang="ar-SA" sz="2600" dirty="0">
                <a:cs typeface="B Nazanin" panose="00000400000000000000" pitchFamily="2" charset="-78"/>
              </a:rPr>
              <a:t>یکی ازکاربردی ترین وسایل پذیرفته شده برای ارزیابی خصوصیات توده سنگ بوده و به همین خاطر دراینجا از این سیستم استفاده می شود. </a:t>
            </a:r>
            <a:r>
              <a:rPr lang="en-US" sz="2600" dirty="0" smtClean="0">
                <a:cs typeface="B Nazanin" panose="00000400000000000000" pitchFamily="2" charset="-78"/>
              </a:rPr>
              <a:t>Hoek </a:t>
            </a:r>
            <a:r>
              <a:rPr lang="fa-IR" sz="2600" dirty="0" smtClean="0">
                <a:cs typeface="B Nazanin" panose="00000400000000000000" pitchFamily="2" charset="-78"/>
              </a:rPr>
              <a:t> </a:t>
            </a:r>
            <a:r>
              <a:rPr lang="ar-SA" sz="2600" dirty="0" smtClean="0">
                <a:cs typeface="B Nazanin" panose="00000400000000000000" pitchFamily="2" charset="-78"/>
              </a:rPr>
              <a:t>و </a:t>
            </a:r>
            <a:r>
              <a:rPr lang="en-US" sz="2600" dirty="0" err="1" smtClean="0">
                <a:cs typeface="B Nazanin" panose="00000400000000000000" pitchFamily="2" charset="-78"/>
              </a:rPr>
              <a:t>Marinos</a:t>
            </a:r>
            <a:r>
              <a:rPr lang="fa-IR" sz="2600" dirty="0" smtClean="0">
                <a:cs typeface="B Nazanin" panose="00000400000000000000" pitchFamily="2" charset="-78"/>
              </a:rPr>
              <a:t> </a:t>
            </a:r>
            <a:r>
              <a:rPr lang="ar-SA" sz="2600" dirty="0" smtClean="0">
                <a:cs typeface="B Nazanin" panose="00000400000000000000" pitchFamily="2" charset="-78"/>
              </a:rPr>
              <a:t>نشان </a:t>
            </a:r>
            <a:r>
              <a:rPr lang="ar-SA" sz="2600" dirty="0">
                <a:cs typeface="B Nazanin" panose="00000400000000000000" pitchFamily="2" charset="-78"/>
              </a:rPr>
              <a:t>دادند که نمودار کرنش تونل برحسب نسبت مقاومت توده سنگ به تنش درجا مبنایی برای برآورد پتانسیل ناپایداری تونل محسوب می </a:t>
            </a:r>
            <a:r>
              <a:rPr lang="ar-SA" sz="2600" dirty="0" smtClean="0">
                <a:cs typeface="B Nazanin" panose="00000400000000000000" pitchFamily="2" charset="-78"/>
              </a:rPr>
              <a:t>شود</a:t>
            </a:r>
            <a:endParaRPr lang="en-AU"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6715" y="528311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37</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پایداری نما</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3317432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278</Words>
  <Application>Microsoft Office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2017-06-15T07:16:35Z</dcterms:modified>
</cp:coreProperties>
</file>