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رفتار گرمایی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رفتار روانی مذاب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فرایند پردازش و فرمول </a:t>
            </a:r>
            <a:r>
              <a:rPr lang="fa-IR" sz="2800" b="1" u="sng" dirty="0" smtClean="0">
                <a:cs typeface="B Nazanin" panose="00000400000000000000" pitchFamily="2" charset="-78"/>
              </a:rPr>
              <a:t>بندی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700" dirty="0">
                <a:cs typeface="B Nazanin" panose="00000400000000000000" pitchFamily="2" charset="-78"/>
              </a:rPr>
              <a:t>فرمولاسیون ترکیبات در جدول 1 فهرست شده است، به‌طوری‌که نسبت </a:t>
            </a:r>
            <a:r>
              <a:rPr lang="fa-IR" sz="2700" dirty="0" smtClean="0">
                <a:cs typeface="B Nazanin" panose="00000400000000000000" pitchFamily="2" charset="-78"/>
              </a:rPr>
              <a:t>وزنی</a:t>
            </a:r>
            <a:r>
              <a:rPr lang="en-US" sz="2700" dirty="0" smtClean="0">
                <a:cs typeface="B Nazanin" panose="00000400000000000000" pitchFamily="2" charset="-78"/>
              </a:rPr>
              <a:t>APP/PER </a:t>
            </a:r>
            <a:r>
              <a:rPr lang="fa-IR" sz="2700" dirty="0" smtClean="0">
                <a:cs typeface="B Nazanin" panose="00000400000000000000" pitchFamily="2" charset="-78"/>
              </a:rPr>
              <a:t> برابر </a:t>
            </a:r>
            <a:r>
              <a:rPr lang="fa-IR" sz="2700" dirty="0">
                <a:cs typeface="B Nazanin" panose="00000400000000000000" pitchFamily="2" charset="-78"/>
              </a:rPr>
              <a:t>با 4 و مقدار کل </a:t>
            </a:r>
            <a:r>
              <a:rPr lang="en-US" sz="2700" dirty="0">
                <a:cs typeface="B Nazanin" panose="00000400000000000000" pitchFamily="2" charset="-78"/>
              </a:rPr>
              <a:t>IFR</a:t>
            </a:r>
            <a:r>
              <a:rPr lang="ar-SA" sz="2700" dirty="0">
                <a:cs typeface="B Nazanin" panose="00000400000000000000" pitchFamily="2" charset="-78"/>
              </a:rPr>
              <a:t> در ترکیب برابر 30% وزنی می‌باشد. در ابتدا، ماده </a:t>
            </a:r>
            <a:r>
              <a:rPr lang="en-US" sz="2700" dirty="0">
                <a:cs typeface="B Nazanin" panose="00000400000000000000" pitchFamily="2" charset="-78"/>
              </a:rPr>
              <a:t>UFPR</a:t>
            </a:r>
            <a:r>
              <a:rPr lang="fa-IR" sz="2700" dirty="0">
                <a:cs typeface="B Nazanin" panose="00000400000000000000" pitchFamily="2" charset="-78"/>
              </a:rPr>
              <a:t> به مدت 4 ساعت در دمای 50 درجه سانتی‌گراد در آون خلأ خشک شده است، و سپس مواد </a:t>
            </a:r>
            <a:r>
              <a:rPr lang="en-US" sz="2700" dirty="0">
                <a:cs typeface="B Nazanin" panose="00000400000000000000" pitchFamily="2" charset="-78"/>
              </a:rPr>
              <a:t>PP</a:t>
            </a:r>
            <a:r>
              <a:rPr lang="fa-IR" sz="2700" dirty="0">
                <a:cs typeface="B Nazanin" panose="00000400000000000000" pitchFamily="2" charset="-78"/>
              </a:rPr>
              <a:t>، </a:t>
            </a:r>
            <a:r>
              <a:rPr lang="en-US" sz="2700" dirty="0">
                <a:cs typeface="B Nazanin" panose="00000400000000000000" pitchFamily="2" charset="-78"/>
              </a:rPr>
              <a:t>IFR</a:t>
            </a:r>
            <a:r>
              <a:rPr lang="fa-IR" sz="2700" dirty="0">
                <a:cs typeface="B Nazanin" panose="00000400000000000000" pitchFamily="2" charset="-78"/>
              </a:rPr>
              <a:t> و </a:t>
            </a:r>
            <a:r>
              <a:rPr lang="en-US" sz="2700" dirty="0">
                <a:cs typeface="B Nazanin" panose="00000400000000000000" pitchFamily="2" charset="-78"/>
              </a:rPr>
              <a:t>UFPR </a:t>
            </a:r>
            <a:r>
              <a:rPr lang="fa-IR" sz="2700" dirty="0">
                <a:cs typeface="B Nazanin" panose="00000400000000000000" pitchFamily="2" charset="-78"/>
              </a:rPr>
              <a:t>با استفاده از یک همزن مخلوط­کننده با سرعت بالا به مدت 5 دقیقه هم زده شده است. مخلوط حاصل در یک اکسترودر دو-پیچه ریخته شده است و به شکل گلوله درآورده شده است. </a:t>
            </a:r>
            <a:endParaRPr lang="en-US" sz="27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آزمایشگاهی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736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رفتار گرمایی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رفتار روانی مذاب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cs typeface="B Nazanin" panose="00000400000000000000" pitchFamily="2" charset="-78"/>
              </a:rPr>
              <a:t>جدول 1، فرمولاسیون ترکیبات </a:t>
            </a:r>
            <a:r>
              <a:rPr lang="en-US" sz="2200" dirty="0" smtClean="0">
                <a:cs typeface="B Nazanin" panose="00000400000000000000" pitchFamily="2" charset="-78"/>
              </a:rPr>
              <a:t>PP/IFR/UFPR</a:t>
            </a:r>
            <a:endParaRPr lang="fa-IR" sz="22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14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آزمایشگاهی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882" y="1332201"/>
            <a:ext cx="6969616" cy="25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رفتار گرمایی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رفتار روانی مذاب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تست </a:t>
            </a:r>
            <a:r>
              <a:rPr lang="fa-IR" sz="2800" b="1" u="sng" dirty="0" smtClean="0">
                <a:cs typeface="B Nazanin" panose="00000400000000000000" pitchFamily="2" charset="-78"/>
              </a:rPr>
              <a:t>آتش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شاخص محدودکننده اکسیژن با استفاده از یک </a:t>
            </a:r>
            <a:r>
              <a:rPr lang="fa-IR" sz="2800" dirty="0" smtClean="0">
                <a:cs typeface="B Nazanin" panose="00000400000000000000" pitchFamily="2" charset="-78"/>
              </a:rPr>
              <a:t>وسیله</a:t>
            </a:r>
            <a:r>
              <a:rPr lang="en-US" sz="2800" dirty="0" smtClean="0">
                <a:cs typeface="B Nazanin" panose="00000400000000000000" pitchFamily="2" charset="-78"/>
              </a:rPr>
              <a:t>HC-2 </a:t>
            </a:r>
            <a:r>
              <a:rPr lang="fa-IR" sz="2800" dirty="0" smtClean="0">
                <a:cs typeface="B Nazanin" panose="00000400000000000000" pitchFamily="2" charset="-78"/>
              </a:rPr>
              <a:t> اندازه‌گیری </a:t>
            </a:r>
            <a:r>
              <a:rPr lang="fa-IR" sz="2800" dirty="0">
                <a:cs typeface="B Nazanin" panose="00000400000000000000" pitchFamily="2" charset="-78"/>
              </a:rPr>
              <a:t>شده است. ابعاد نمونه‌های </a:t>
            </a:r>
            <a:r>
              <a:rPr lang="fa-IR" sz="2800" dirty="0" smtClean="0">
                <a:cs typeface="B Nazanin" panose="00000400000000000000" pitchFamily="2" charset="-78"/>
              </a:rPr>
              <a:t>آزمایشی</a:t>
            </a:r>
            <a:r>
              <a:rPr lang="en-US" sz="2800" dirty="0" smtClean="0">
                <a:cs typeface="B Nazanin" panose="00000400000000000000" pitchFamily="2" charset="-78"/>
              </a:rPr>
              <a:t>150mm*6mm*3mm </a:t>
            </a:r>
            <a:r>
              <a:rPr lang="fa-IR" sz="2800" dirty="0" smtClean="0">
                <a:cs typeface="B Nazanin" panose="00000400000000000000" pitchFamily="2" charset="-78"/>
              </a:rPr>
              <a:t> بر </a:t>
            </a:r>
            <a:r>
              <a:rPr lang="fa-IR" sz="2800" dirty="0">
                <a:cs typeface="B Nazanin" panose="00000400000000000000" pitchFamily="2" charset="-78"/>
              </a:rPr>
              <a:t>اساس </a:t>
            </a:r>
            <a:r>
              <a:rPr lang="fa-IR" sz="2800" dirty="0" smtClean="0">
                <a:cs typeface="B Nazanin" panose="00000400000000000000" pitchFamily="2" charset="-78"/>
              </a:rPr>
              <a:t>استاندارد</a:t>
            </a:r>
            <a:r>
              <a:rPr lang="en-US" sz="2800" dirty="0" smtClean="0">
                <a:cs typeface="B Nazanin" panose="00000400000000000000" pitchFamily="2" charset="-78"/>
              </a:rPr>
              <a:t>ASTM </a:t>
            </a:r>
            <a:r>
              <a:rPr lang="en-US" sz="2800" dirty="0">
                <a:cs typeface="B Nazanin" panose="00000400000000000000" pitchFamily="2" charset="-78"/>
              </a:rPr>
              <a:t>D2863 </a:t>
            </a:r>
            <a:r>
              <a:rPr lang="fa-IR" sz="2800" dirty="0" smtClean="0">
                <a:cs typeface="B Nazanin" panose="00000400000000000000" pitchFamily="2" charset="-78"/>
              </a:rPr>
              <a:t> می‌باشند</a:t>
            </a:r>
            <a:r>
              <a:rPr lang="fa-IR" sz="2800" dirty="0">
                <a:cs typeface="B Nazanin" panose="00000400000000000000" pitchFamily="2" charset="-78"/>
              </a:rPr>
              <a:t>. تست </a:t>
            </a:r>
            <a:r>
              <a:rPr lang="fa-IR" sz="2800" dirty="0" smtClean="0">
                <a:cs typeface="B Nazanin" panose="00000400000000000000" pitchFamily="2" charset="-78"/>
              </a:rPr>
              <a:t>عمودی</a:t>
            </a:r>
            <a:r>
              <a:rPr lang="en-US" sz="2800" dirty="0" smtClean="0">
                <a:cs typeface="B Nazanin" panose="00000400000000000000" pitchFamily="2" charset="-78"/>
              </a:rPr>
              <a:t>UL94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استفاده از </a:t>
            </a:r>
            <a:r>
              <a:rPr lang="fa-IR" sz="2800" dirty="0" smtClean="0">
                <a:cs typeface="B Nazanin" panose="00000400000000000000" pitchFamily="2" charset="-78"/>
              </a:rPr>
              <a:t>وسیله</a:t>
            </a:r>
            <a:r>
              <a:rPr lang="en-US" sz="2800" dirty="0" smtClean="0">
                <a:cs typeface="B Nazanin" panose="00000400000000000000" pitchFamily="2" charset="-78"/>
              </a:rPr>
              <a:t>CZF-3 </a:t>
            </a:r>
            <a:r>
              <a:rPr lang="fa-IR" sz="2800" dirty="0" smtClean="0">
                <a:cs typeface="B Nazanin" panose="00000400000000000000" pitchFamily="2" charset="-78"/>
              </a:rPr>
              <a:t> انجام </a:t>
            </a:r>
            <a:r>
              <a:rPr lang="fa-IR" sz="2800" dirty="0">
                <a:cs typeface="B Nazanin" panose="00000400000000000000" pitchFamily="2" charset="-78"/>
              </a:rPr>
              <a:t>شده است. ابعاد نمونه‌های آزمایشی </a:t>
            </a:r>
            <a:r>
              <a:rPr lang="en-US" sz="2800" dirty="0">
                <a:cs typeface="B Nazanin" panose="00000400000000000000" pitchFamily="2" charset="-78"/>
              </a:rPr>
              <a:t>127mm*12.7mm*3.2mm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127mm*12.7*1.6mm </a:t>
            </a:r>
            <a:r>
              <a:rPr lang="fa-IR" sz="2800" dirty="0" smtClean="0">
                <a:cs typeface="B Nazanin" panose="00000400000000000000" pitchFamily="2" charset="-78"/>
              </a:rPr>
              <a:t> براساس آزمایش</a:t>
            </a:r>
            <a:r>
              <a:rPr lang="en-US" sz="2800" dirty="0" smtClean="0">
                <a:cs typeface="B Nazanin" panose="00000400000000000000" pitchFamily="2" charset="-78"/>
              </a:rPr>
              <a:t>UL94 </a:t>
            </a:r>
            <a:r>
              <a:rPr lang="fa-IR" sz="2800" dirty="0" smtClean="0">
                <a:cs typeface="B Nazanin" panose="00000400000000000000" pitchFamily="2" charset="-78"/>
              </a:rPr>
              <a:t> و استاندارد</a:t>
            </a:r>
            <a:r>
              <a:rPr lang="en-US" sz="2800" dirty="0" smtClean="0">
                <a:cs typeface="B Nazanin" panose="00000400000000000000" pitchFamily="2" charset="-78"/>
              </a:rPr>
              <a:t>ASTM </a:t>
            </a:r>
            <a:r>
              <a:rPr lang="en-US" sz="2800" dirty="0">
                <a:cs typeface="B Nazanin" panose="00000400000000000000" pitchFamily="2" charset="-78"/>
              </a:rPr>
              <a:t>D635 </a:t>
            </a:r>
            <a:r>
              <a:rPr lang="fa-IR" sz="2800" dirty="0" smtClean="0">
                <a:cs typeface="B Nazanin" panose="00000400000000000000" pitchFamily="2" charset="-78"/>
              </a:rPr>
              <a:t> بوده‌اند.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آزمایشگاهی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936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رفتار گرمایی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رفتار روانی مذاب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آنالیز </a:t>
            </a:r>
            <a:r>
              <a:rPr lang="fa-IR" sz="2800" b="1" u="sng" dirty="0" smtClean="0">
                <a:cs typeface="B Nazanin" panose="00000400000000000000" pitchFamily="2" charset="-78"/>
              </a:rPr>
              <a:t>ترموگرویمتری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آنالیز ترموگرویمتری با استفاده از آنالایزر </a:t>
            </a:r>
            <a:r>
              <a:rPr lang="fa-IR" sz="2800" dirty="0" smtClean="0">
                <a:cs typeface="B Nazanin" panose="00000400000000000000" pitchFamily="2" charset="-78"/>
              </a:rPr>
              <a:t>ترموگرویمتری</a:t>
            </a:r>
            <a:r>
              <a:rPr lang="en-US" sz="2800" dirty="0" smtClean="0">
                <a:cs typeface="B Nazanin" panose="00000400000000000000" pitchFamily="2" charset="-78"/>
              </a:rPr>
              <a:t>SDT/Q600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یک نرخ گرمایش خطی </a:t>
            </a:r>
            <a:r>
              <a:rPr lang="en-US" sz="2800" dirty="0">
                <a:cs typeface="B Nazanin" panose="00000400000000000000" pitchFamily="2" charset="-78"/>
              </a:rPr>
              <a:t>10˚C/min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محیط نیتروژن (</a:t>
            </a:r>
            <a:r>
              <a:rPr lang="en-US" sz="2800" dirty="0">
                <a:cs typeface="B Nazanin" panose="00000400000000000000" pitchFamily="2" charset="-78"/>
              </a:rPr>
              <a:t>100mL/min</a:t>
            </a:r>
            <a:r>
              <a:rPr lang="fa-IR" sz="2800" dirty="0">
                <a:cs typeface="B Nazanin" panose="00000400000000000000" pitchFamily="2" charset="-78"/>
              </a:rPr>
              <a:t>) در محدوده دمای از دمای اتاق تا دمای 850 درجه سانتی‌گراد انجام شده است. وزن همه نمونه‌ها در محدوده 7 تا 10 میلی‌گرم می‌باشد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آزمایشگاهی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045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2017-06-10T10:00:23Z</dcterms:modified>
</cp:coreProperties>
</file>