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dirty="0"/>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فرمولهای ریاضی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عددی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8800" b="1" dirty="0">
                <a:effectLst>
                  <a:outerShdw blurRad="38100" dist="38100" dir="2700000" algn="tl">
                    <a:srgbClr val="000000">
                      <a:alpha val="43137"/>
                    </a:srgbClr>
                  </a:outerShdw>
                </a:effectLst>
                <a:cs typeface="B Nazanin" panose="00000400000000000000" pitchFamily="2" charset="-78"/>
              </a:rPr>
              <a:t>روش عددی و نتایج آن</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29</a:t>
            </a:r>
            <a:endParaRPr lang="en-US" dirty="0"/>
          </a:p>
        </p:txBody>
      </p:sp>
    </p:spTree>
    <p:extLst>
      <p:ext uri="{BB962C8B-B14F-4D97-AF65-F5344CB8AC3E}">
        <p14:creationId xmlns:p14="http://schemas.microsoft.com/office/powerpoint/2010/main" val="24407414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فرمولهای ریاضی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عددی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 یافتن هرگونه را حل تحلیلی برای مسئله پیچیده حد مرزی (1) - (4) به علت شمول غیر خطی قوی و مسئله مزدوج سازی داخل آن کار مشکلی است، لذا برای یافتن راه حل های عددی مسئله از روش پاشش استفاده می شود. ایده حمایت کننده از </a:t>
            </a:r>
            <a:r>
              <a:rPr lang="fa-IR" sz="2800" dirty="0" smtClean="0">
                <a:cs typeface="B Nazanin" panose="00000400000000000000" pitchFamily="2" charset="-78"/>
              </a:rPr>
              <a:t>روش</a:t>
            </a:r>
            <a:r>
              <a:rPr lang="en-AU" sz="2800" dirty="0" smtClean="0">
                <a:cs typeface="B Nazanin" panose="00000400000000000000" pitchFamily="2" charset="-78"/>
              </a:rPr>
              <a:t>shooting </a:t>
            </a:r>
            <a:r>
              <a:rPr lang="fa-IR" sz="2800" dirty="0" smtClean="0">
                <a:cs typeface="B Nazanin" panose="00000400000000000000" pitchFamily="2" charset="-78"/>
              </a:rPr>
              <a:t> عبارت </a:t>
            </a:r>
            <a:r>
              <a:rPr lang="fa-IR" sz="2800" dirty="0">
                <a:cs typeface="B Nazanin" panose="00000400000000000000" pitchFamily="2" charset="-78"/>
              </a:rPr>
              <a:t>است از جایگزینی مسئله ارزش مرزی دو نقطه با یک سری مسائل ارزش اولیه. لذا مقادیر نامعلوم توابع نامعلوم در نقطه شروع اساسا بر آورد میشوند تا روش محاسبه شروع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29</a:t>
            </a:r>
            <a:endParaRPr lang="en-US" dirty="0"/>
          </a:p>
        </p:txBody>
      </p:sp>
    </p:spTree>
    <p:extLst>
      <p:ext uri="{BB962C8B-B14F-4D97-AF65-F5344CB8AC3E}">
        <p14:creationId xmlns:p14="http://schemas.microsoft.com/office/powerpoint/2010/main" val="2097221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فرمولهای ریاضی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عددی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کمانش بحرانی و انتقال حالات</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طبق فیزیک مسئله ، کمانش اولیه تیری که روی فونداسیون الاستیک قرار دارد با استفاده از مسئله خطی شده معادلات </a:t>
                </a:r>
                <a:r>
                  <a:rPr lang="en-US" sz="2800" dirty="0">
                    <a:cs typeface="B Nazanin" panose="00000400000000000000" pitchFamily="2" charset="-78"/>
                  </a:rPr>
                  <a:t>(1)</a:t>
                </a:r>
                <a:r>
                  <a:rPr lang="fa-IR" sz="2800" dirty="0">
                    <a:cs typeface="B Nazanin" panose="00000400000000000000" pitchFamily="2" charset="-78"/>
                  </a:rPr>
                  <a:t> - </a:t>
                </a:r>
                <a:r>
                  <a:rPr lang="en-US" sz="2800" dirty="0">
                    <a:cs typeface="B Nazanin" panose="00000400000000000000" pitchFamily="2" charset="-78"/>
                  </a:rPr>
                  <a:t>(4)</a:t>
                </a:r>
                <a:r>
                  <a:rPr lang="fa-IR" sz="2800" dirty="0">
                    <a:cs typeface="B Nazanin" panose="00000400000000000000" pitchFamily="2" charset="-78"/>
                  </a:rPr>
                  <a:t> بدست می آید و به حد</a:t>
                </a:r>
                <a14:m>
                  <m:oMath xmlns:m="http://schemas.openxmlformats.org/officeDocument/2006/math">
                    <m:r>
                      <a:rPr lang="fa-IR" sz="2800" b="0" i="0" smtClean="0">
                        <a:latin typeface="Cambria Math" panose="02040503050406030204" pitchFamily="18" charset="0"/>
                      </a:rPr>
                      <m:t> </m:t>
                    </m:r>
                    <m:r>
                      <a:rPr lang="fa-IR" sz="2800" i="1">
                        <a:latin typeface="Cambria Math" panose="02040503050406030204" pitchFamily="18" charset="0"/>
                      </a:rPr>
                      <m:t>𝛽</m:t>
                    </m:r>
                  </m:oMath>
                </a14:m>
                <a:r>
                  <a:rPr lang="fa-IR" sz="2800" dirty="0" smtClean="0">
                    <a:cs typeface="B Nazanin" panose="00000400000000000000" pitchFamily="2" charset="-78"/>
                  </a:rPr>
                  <a:t> </a:t>
                </a:r>
                <a:r>
                  <a:rPr lang="fa-IR" sz="2800" dirty="0">
                    <a:cs typeface="B Nazanin" panose="00000400000000000000" pitchFamily="2" charset="-78"/>
                  </a:rPr>
                  <a:t>که بسوی صفر میل می کند می رسد. لذا در تعیین مقادیر عددی بار کمانش بحرانی ،اثرات پارامتر فونداسیون الاستیک</a:t>
                </a:r>
                <a:r>
                  <a:rPr lang="fa-IR" sz="2800" baseline="-25000" dirty="0">
                    <a:cs typeface="B Nazanin" panose="00000400000000000000" pitchFamily="2" charset="-78"/>
                  </a:rPr>
                  <a:t> </a:t>
                </a:r>
                <a:r>
                  <a:rPr lang="en-US" sz="2800" dirty="0">
                    <a:cs typeface="B Nazanin" panose="00000400000000000000" pitchFamily="2" charset="-78"/>
                  </a:rPr>
                  <a:t>K</a:t>
                </a:r>
                <a:r>
                  <a:rPr lang="en-US" sz="2800" baseline="-25000" dirty="0">
                    <a:cs typeface="B Nazanin" panose="00000400000000000000" pitchFamily="2" charset="-78"/>
                  </a:rPr>
                  <a:t>2</a:t>
                </a:r>
                <a:r>
                  <a:rPr lang="fa-IR" sz="2800" baseline="-25000" dirty="0">
                    <a:cs typeface="B Nazanin" panose="00000400000000000000" pitchFamily="2" charset="-78"/>
                  </a:rPr>
                  <a:t>  </a:t>
                </a:r>
                <a:r>
                  <a:rPr lang="fa-IR" sz="2800" dirty="0">
                    <a:cs typeface="B Nazanin" panose="00000400000000000000" pitchFamily="2" charset="-78"/>
                  </a:rPr>
                  <a:t>قابل  صرف نظر بوده و تنها فونداسیون </a:t>
                </a:r>
                <a:r>
                  <a:rPr lang="en-US" sz="2800" dirty="0">
                    <a:cs typeface="B Nazanin" panose="00000400000000000000" pitchFamily="2" charset="-78"/>
                  </a:rPr>
                  <a:t>Winkler</a:t>
                </a:r>
                <a:r>
                  <a:rPr lang="fa-IR" sz="2800" dirty="0">
                    <a:cs typeface="B Nazanin" panose="00000400000000000000" pitchFamily="2" charset="-78"/>
                  </a:rPr>
                  <a:t> مورد توجه قرار می گیرد زیرا جابحایی های موجود نا محدود میباشند</a:t>
                </a:r>
                <a:r>
                  <a:rPr lang="fa-IR" sz="2800" dirty="0" smtClean="0">
                    <a:cs typeface="B Nazanin" panose="00000400000000000000" pitchFamily="2" charset="-78"/>
                  </a:rPr>
                  <a:t>.</a:t>
                </a:r>
                <a:endParaRPr lang="en-AU"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271174" y="168442"/>
                <a:ext cx="8652346" cy="5097923"/>
              </a:xfrm>
              <a:prstGeom prst="rect">
                <a:avLst/>
              </a:prstGeom>
              <a:blipFill rotWithShape="0">
                <a:blip r:embed="rId2"/>
                <a:stretch>
                  <a:fillRect l="-2465" r="-140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29</a:t>
            </a:r>
            <a:endParaRPr lang="en-US" dirty="0"/>
          </a:p>
        </p:txBody>
      </p:sp>
    </p:spTree>
    <p:extLst>
      <p:ext uri="{BB962C8B-B14F-4D97-AF65-F5344CB8AC3E}">
        <p14:creationId xmlns:p14="http://schemas.microsoft.com/office/powerpoint/2010/main" val="21086726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فرمولهای ریاضی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عددی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محاسبات عددی مسئله لاغری </a:t>
            </a:r>
            <a:r>
              <a:rPr lang="fa-IR" sz="2800" dirty="0" smtClean="0">
                <a:cs typeface="B Nazanin" panose="00000400000000000000" pitchFamily="2" charset="-78"/>
              </a:rPr>
              <a:t>بصورت</a:t>
            </a:r>
            <a:r>
              <a:rPr lang="en-AU" sz="2800" dirty="0" smtClean="0">
                <a:cs typeface="B Nazanin" panose="00000400000000000000" pitchFamily="2" charset="-78"/>
              </a:rPr>
              <a:t>K</a:t>
            </a:r>
            <a:r>
              <a:rPr lang="en-AU" sz="2800" baseline="-25000" dirty="0" smtClean="0">
                <a:cs typeface="B Nazanin" panose="00000400000000000000" pitchFamily="2" charset="-78"/>
              </a:rPr>
              <a:t>1</a:t>
            </a:r>
            <a:r>
              <a:rPr lang="en-AU" sz="2800" dirty="0" smtClean="0">
                <a:cs typeface="B Nazanin" panose="00000400000000000000" pitchFamily="2" charset="-78"/>
              </a:rPr>
              <a:t> </a:t>
            </a:r>
            <a:r>
              <a:rPr lang="fa-IR" sz="2800" dirty="0" smtClean="0">
                <a:cs typeface="B Nazanin" panose="00000400000000000000" pitchFamily="2" charset="-78"/>
              </a:rPr>
              <a:t> برای </a:t>
            </a:r>
            <a:r>
              <a:rPr lang="fa-IR" sz="2800" dirty="0">
                <a:cs typeface="B Nazanin" panose="00000400000000000000" pitchFamily="2" charset="-78"/>
              </a:rPr>
              <a:t>اولین حالت از سه حالت </a:t>
            </a:r>
            <a:r>
              <a:rPr lang="fa-IR" sz="2800" dirty="0" smtClean="0">
                <a:cs typeface="B Nazanin" panose="00000400000000000000" pitchFamily="2" charset="-78"/>
              </a:rPr>
              <a:t>کمانش</a:t>
            </a:r>
            <a:r>
              <a:rPr lang="el-GR" sz="2800" dirty="0" smtClean="0">
                <a:cs typeface="B Nazanin" panose="00000400000000000000" pitchFamily="2" charset="-78"/>
              </a:rPr>
              <a:t>λ=100 </a:t>
            </a:r>
            <a:r>
              <a:rPr lang="fa-IR" sz="2800" dirty="0" smtClean="0">
                <a:cs typeface="B Nazanin" panose="00000400000000000000" pitchFamily="2" charset="-78"/>
              </a:rPr>
              <a:t> مطرح </a:t>
            </a:r>
            <a:r>
              <a:rPr lang="fa-IR" sz="2800" dirty="0">
                <a:cs typeface="B Nazanin" panose="00000400000000000000" pitchFamily="2" charset="-78"/>
              </a:rPr>
              <a:t>میشود. افزایش دمای کمانش بحرانی</a:t>
            </a:r>
            <a:r>
              <a:rPr lang="el-GR" sz="2800" dirty="0">
                <a:cs typeface="B Nazanin" panose="00000400000000000000" pitchFamily="2" charset="-78"/>
              </a:rPr>
              <a:t>τ</a:t>
            </a:r>
            <a:r>
              <a:rPr lang="fa-IR" sz="2800" dirty="0">
                <a:cs typeface="B Nazanin" panose="00000400000000000000" pitchFamily="2" charset="-78"/>
              </a:rPr>
              <a:t>بعنوان تابعی از پارامتر سختی </a:t>
            </a:r>
            <a:r>
              <a:rPr lang="fa-IR" sz="2800" dirty="0" smtClean="0">
                <a:cs typeface="B Nazanin" panose="00000400000000000000" pitchFamily="2" charset="-78"/>
              </a:rPr>
              <a:t>فونداسیون</a:t>
            </a:r>
            <a:r>
              <a:rPr lang="en-AU" sz="2800" dirty="0" smtClean="0">
                <a:cs typeface="B Nazanin" panose="00000400000000000000" pitchFamily="2" charset="-78"/>
              </a:rPr>
              <a:t>K</a:t>
            </a:r>
            <a:r>
              <a:rPr lang="en-AU" sz="2800" baseline="-25000" dirty="0" smtClean="0">
                <a:cs typeface="B Nazanin" panose="00000400000000000000" pitchFamily="2" charset="-78"/>
              </a:rPr>
              <a:t>1</a:t>
            </a:r>
            <a:r>
              <a:rPr lang="en-AU" sz="2800" dirty="0" smtClean="0">
                <a:cs typeface="B Nazanin" panose="00000400000000000000" pitchFamily="2" charset="-78"/>
              </a:rPr>
              <a:t> </a:t>
            </a:r>
            <a:r>
              <a:rPr lang="fa-IR" sz="2800" dirty="0" smtClean="0">
                <a:cs typeface="B Nazanin" panose="00000400000000000000" pitchFamily="2" charset="-78"/>
              </a:rPr>
              <a:t> که </a:t>
            </a:r>
            <a:r>
              <a:rPr lang="fa-IR" sz="2800" dirty="0">
                <a:cs typeface="B Nazanin" panose="00000400000000000000" pitchFamily="2" charset="-78"/>
              </a:rPr>
              <a:t>به حالتهای کمانش متفاوت برای تیر گیره دار– مفصلی مربوط میشود در شکل 1 رسم شده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29</a:t>
            </a:r>
            <a:endParaRPr lang="en-US" dirty="0"/>
          </a:p>
        </p:txBody>
      </p:sp>
    </p:spTree>
    <p:extLst>
      <p:ext uri="{BB962C8B-B14F-4D97-AF65-F5344CB8AC3E}">
        <p14:creationId xmlns:p14="http://schemas.microsoft.com/office/powerpoint/2010/main" val="38621925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281</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2017-06-10T03:53:49Z</dcterms:modified>
</cp:coreProperties>
</file>