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تحلیل تئوری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تأیید آزمایشی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mc:AlternateContent xmlns:mc="http://schemas.openxmlformats.org/markup-compatibility/2006">
        <mc:Choice xmlns:a14="http://schemas.microsoft.com/office/drawing/2010/main" Requires="a14">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تأثیر نسبت </a:t>
                </a:r>
                <a:r>
                  <a:rPr lang="fa-IR" sz="2800" b="1" u="sng" dirty="0" smtClean="0">
                    <a:cs typeface="B Nazanin" panose="00000400000000000000" pitchFamily="2" charset="-78"/>
                  </a:rPr>
                  <a:t>کار</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شکل </a:t>
                </a:r>
                <a:r>
                  <a:rPr lang="en-US" sz="2800" dirty="0" smtClean="0">
                    <a:cs typeface="B Nazanin" panose="00000400000000000000" pitchFamily="2" charset="-78"/>
                  </a:rPr>
                  <a:t>3a</a:t>
                </a:r>
                <a:r>
                  <a:rPr lang="fa-IR" sz="2800" dirty="0" smtClean="0">
                    <a:cs typeface="B Nazanin" panose="00000400000000000000" pitchFamily="2" charset="-78"/>
                  </a:rPr>
                  <a:t> </a:t>
                </a:r>
                <a:r>
                  <a:rPr lang="fa-IR" sz="2800" dirty="0">
                    <a:cs typeface="B Nazanin" panose="00000400000000000000" pitchFamily="2" charset="-78"/>
                  </a:rPr>
                  <a:t>داده های شبیه سازی چگالی جریان برای نسبت های کار مختلف را در حین یک دوره پالس نشان میدهد. در این حالت، فرکانس </a:t>
                </a:r>
                <a:r>
                  <a:rPr lang="en-AU" sz="2800" dirty="0">
                    <a:cs typeface="B Nazanin" panose="00000400000000000000" pitchFamily="2" charset="-78"/>
                  </a:rPr>
                  <a:t>500 kHz</a:t>
                </a:r>
                <a:r>
                  <a:rPr lang="fa-IR" sz="2800" dirty="0">
                    <a:cs typeface="B Nazanin" panose="00000400000000000000" pitchFamily="2" charset="-78"/>
                  </a:rPr>
                  <a:t> خواهد بود بنابراین دوره پالس به اندازه </a:t>
                </a:r>
                <a:r>
                  <a:rPr lang="en-AU" sz="2800" dirty="0">
                    <a:cs typeface="B Nazanin" panose="00000400000000000000" pitchFamily="2" charset="-78"/>
                  </a:rPr>
                  <a:t>2</a:t>
                </a:r>
                <a14:m>
                  <m:oMath xmlns:m="http://schemas.openxmlformats.org/officeDocument/2006/math">
                    <m:r>
                      <a:rPr lang="ar-SA" sz="2800" i="1">
                        <a:latin typeface="Cambria Math" panose="02040503050406030204" pitchFamily="18" charset="0"/>
                      </a:rPr>
                      <m:t>𝜇</m:t>
                    </m:r>
                    <m:r>
                      <a:rPr lang="en-AU" sz="2800" i="1">
                        <a:latin typeface="Cambria Math" panose="02040503050406030204" pitchFamily="18" charset="0"/>
                      </a:rPr>
                      <m:t>𝑠</m:t>
                    </m:r>
                  </m:oMath>
                </a14:m>
                <a:r>
                  <a:rPr lang="fa-IR" sz="2800" dirty="0">
                    <a:cs typeface="B Nazanin" panose="00000400000000000000" pitchFamily="2" charset="-78"/>
                  </a:rPr>
                  <a:t> محاسبه می گردد. این مسئله قابل توجه است که در </a:t>
                </a:r>
                <a:r>
                  <a:rPr lang="fa-IR" sz="2800" dirty="0" smtClean="0">
                    <a:cs typeface="B Nazanin" panose="00000400000000000000" pitchFamily="2" charset="-78"/>
                  </a:rPr>
                  <a:t>حین</a:t>
                </a:r>
                <a:r>
                  <a:rPr lang="en-AU" sz="2800" dirty="0" smtClean="0">
                    <a:cs typeface="B Nazanin" panose="00000400000000000000" pitchFamily="2" charset="-78"/>
                  </a:rPr>
                  <a:t>0.3</a:t>
                </a:r>
                <a14:m>
                  <m:oMath xmlns:m="http://schemas.openxmlformats.org/officeDocument/2006/math">
                    <m:r>
                      <a:rPr lang="ar-SA" sz="2800" i="1">
                        <a:latin typeface="Cambria Math" panose="02040503050406030204" pitchFamily="18" charset="0"/>
                      </a:rPr>
                      <m:t>𝜇</m:t>
                    </m:r>
                    <m:r>
                      <a:rPr lang="en-AU" sz="2800" i="1">
                        <a:latin typeface="Cambria Math" panose="02040503050406030204" pitchFamily="18" charset="0"/>
                      </a:rPr>
                      <m:t>𝑠</m:t>
                    </m:r>
                  </m:oMath>
                </a14:m>
                <a:r>
                  <a:rPr lang="en-AU" sz="2800" dirty="0">
                    <a:cs typeface="B Nazanin" panose="00000400000000000000" pitchFamily="2" charset="-78"/>
                  </a:rPr>
                  <a:t> </a:t>
                </a:r>
                <a:r>
                  <a:rPr lang="fa-IR" sz="2800" dirty="0">
                    <a:cs typeface="B Nazanin" panose="00000400000000000000" pitchFamily="2" charset="-78"/>
                  </a:rPr>
                  <a:t> اول، اگرچه ولتاژ اعمال شده است اما چگالی جریان تقریباً نزدیک به صفر باقی می ماند. پس این یک افزایش مهم برای رسیدن به اوج </a:t>
                </a:r>
                <a:r>
                  <a:rPr lang="en-AU" sz="2800" dirty="0">
                    <a:cs typeface="B Nazanin" panose="00000400000000000000" pitchFamily="2" charset="-78"/>
                  </a:rPr>
                  <a:t>0.3 A/cm</a:t>
                </a:r>
                <a:r>
                  <a:rPr lang="en-AU" sz="2800" baseline="30000" dirty="0">
                    <a:cs typeface="B Nazanin" panose="00000400000000000000" pitchFamily="2" charset="-78"/>
                  </a:rPr>
                  <a:t>2</a:t>
                </a:r>
                <a:r>
                  <a:rPr lang="fa-IR" sz="2800" dirty="0">
                    <a:cs typeface="B Nazanin" panose="00000400000000000000" pitchFamily="2" charset="-78"/>
                  </a:rPr>
                  <a:t> </a:t>
                </a:r>
                <a:r>
                  <a:rPr lang="fa-IR" sz="2800" dirty="0" smtClean="0">
                    <a:cs typeface="B Nazanin" panose="00000400000000000000" pitchFamily="2" charset="-78"/>
                  </a:rPr>
                  <a:t>در</a:t>
                </a:r>
                <a:r>
                  <a:rPr lang="en-AU" sz="2800" dirty="0" smtClean="0">
                    <a:cs typeface="B Nazanin" panose="00000400000000000000" pitchFamily="2" charset="-78"/>
                  </a:rPr>
                  <a:t>0.6</a:t>
                </a:r>
                <a14:m>
                  <m:oMath xmlns:m="http://schemas.openxmlformats.org/officeDocument/2006/math">
                    <m:r>
                      <a:rPr lang="ar-SA" sz="2800" i="1">
                        <a:latin typeface="Cambria Math" panose="02040503050406030204" pitchFamily="18" charset="0"/>
                      </a:rPr>
                      <m:t>𝜇</m:t>
                    </m:r>
                    <m:r>
                      <a:rPr lang="en-AU" sz="2800" i="1">
                        <a:latin typeface="Cambria Math" panose="02040503050406030204" pitchFamily="18" charset="0"/>
                      </a:rPr>
                      <m:t>𝑠</m:t>
                    </m:r>
                  </m:oMath>
                </a14:m>
                <a:r>
                  <a:rPr lang="en-AU" sz="2800" dirty="0">
                    <a:cs typeface="B Nazanin" panose="00000400000000000000" pitchFamily="2" charset="-78"/>
                  </a:rPr>
                  <a:t> </a:t>
                </a:r>
                <a:r>
                  <a:rPr lang="fa-IR" sz="2800" dirty="0" smtClean="0">
                    <a:cs typeface="B Nazanin" panose="00000400000000000000" pitchFamily="2" charset="-78"/>
                  </a:rPr>
                  <a:t> </a:t>
                </a:r>
                <a:r>
                  <a:rPr lang="fa-IR" sz="2800" dirty="0">
                    <a:cs typeface="B Nazanin" panose="00000400000000000000" pitchFamily="2" charset="-78"/>
                  </a:rPr>
                  <a:t>می باشد. این مسئله به خصوصیت شارژ لایه دوگانه نسبت داده می شود</a:t>
                </a:r>
                <a:r>
                  <a:rPr lang="fa-IR" sz="2800" dirty="0" smtClean="0">
                    <a:cs typeface="B Nazanin" panose="00000400000000000000" pitchFamily="2" charset="-78"/>
                  </a:rPr>
                  <a:t>.</a:t>
                </a:r>
                <a:endParaRPr lang="en-AU" sz="2800" dirty="0">
                  <a:cs typeface="B Nazanin" panose="00000400000000000000" pitchFamily="2" charset="-78"/>
                </a:endParaRPr>
              </a:p>
            </p:txBody>
          </p:sp>
        </mc:Choice>
        <mc:Fallback>
          <p:sp>
            <p:nvSpPr>
              <p:cNvPr id="20" name="TextBox 19"/>
              <p:cNvSpPr txBox="1">
                <a:spLocks noRot="1" noChangeAspect="1" noMove="1" noResize="1" noEditPoints="1" noAdjustHandles="1" noChangeArrowheads="1" noChangeShapeType="1" noTextEdit="1"/>
              </p:cNvSpPr>
              <p:nvPr/>
            </p:nvSpPr>
            <p:spPr>
              <a:xfrm>
                <a:off x="315585" y="168441"/>
                <a:ext cx="8652346" cy="5097923"/>
              </a:xfrm>
              <a:prstGeom prst="rect">
                <a:avLst/>
              </a:prstGeom>
              <a:blipFill rotWithShape="0">
                <a:blip r:embed="rId2"/>
                <a:stretch>
                  <a:fillRect l="-2537" r="-1409" b="-3708"/>
                </a:stretch>
              </a:blipFill>
            </p:spPr>
            <p:txBody>
              <a:bodyPr/>
              <a:lstStyle/>
              <a:p>
                <a:r>
                  <a:rPr lang="en-US">
                    <a:noFill/>
                  </a:rPr>
                  <a:t> </a:t>
                </a:r>
              </a:p>
            </p:txBody>
          </p:sp>
        </mc:Fallback>
      </mc:AlternateContent>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19/37</a:t>
            </a:r>
            <a:endParaRPr lang="en-US" dirty="0"/>
          </a:p>
        </p:txBody>
      </p:sp>
    </p:spTree>
    <p:extLst>
      <p:ext uri="{BB962C8B-B14F-4D97-AF65-F5344CB8AC3E}">
        <p14:creationId xmlns:p14="http://schemas.microsoft.com/office/powerpoint/2010/main" val="124359428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تحلیل تئوری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تأیید آزمایشی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285750" indent="-285750" algn="just" rtl="1">
              <a:lnSpc>
                <a:spcPct val="150000"/>
              </a:lnSpc>
              <a:buFont typeface="Wingdings" panose="05000000000000000000" pitchFamily="2" charset="2"/>
              <a:buChar char="§"/>
            </a:pPr>
            <a:r>
              <a:rPr lang="fa-IR" sz="2800" dirty="0">
                <a:cs typeface="B Nazanin" panose="00000400000000000000" pitchFamily="2" charset="-78"/>
              </a:rPr>
              <a:t>همچنین می توان مشاهده کرد که با نسبت کار کمتر (یا زمان پالس-آن کوتاه تر)، عرض پروفایل چگالی جریان نازک تر می گردد. پس از مدت زمان پالس-آن، ولتاژ اعمال شده به صفر کاهش می یابد و بنابراین جریان افت پیدا می کند. همچنین، میزان انحلال به بار کلی انتقال داده شده در حین یک پالس وابسته است. بنابراین، نسبت کار بالاتر منجر به میزان انحلال بالاتری خواهد گشت، همانطور که در شکل </a:t>
            </a:r>
            <a:r>
              <a:rPr lang="en-US" sz="2800" dirty="0" smtClean="0">
                <a:cs typeface="B Nazanin" panose="00000400000000000000" pitchFamily="2" charset="-78"/>
              </a:rPr>
              <a:t>3b</a:t>
            </a:r>
            <a:r>
              <a:rPr lang="fa-IR" sz="2800" dirty="0" smtClean="0">
                <a:cs typeface="B Nazanin" panose="00000400000000000000" pitchFamily="2" charset="-78"/>
              </a:rPr>
              <a:t> </a:t>
            </a:r>
            <a:r>
              <a:rPr lang="fa-IR" sz="2800" dirty="0">
                <a:cs typeface="B Nazanin" panose="00000400000000000000" pitchFamily="2" charset="-78"/>
              </a:rPr>
              <a:t>نشان داده شده است.</a:t>
            </a:r>
            <a:endParaRPr lang="en-AU"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20/37</a:t>
            </a:r>
            <a:endParaRPr lang="en-US" dirty="0"/>
          </a:p>
        </p:txBody>
      </p:sp>
    </p:spTree>
    <p:extLst>
      <p:ext uri="{BB962C8B-B14F-4D97-AF65-F5344CB8AC3E}">
        <p14:creationId xmlns:p14="http://schemas.microsoft.com/office/powerpoint/2010/main" val="247422203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تحلیل تئوری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تأیید آزمایشی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t">
            <a:noAutofit/>
          </a:bodyPr>
          <a:lstStyle/>
          <a:p>
            <a:pPr algn="ctr" rtl="1"/>
            <a:endParaRPr lang="fa-IR" dirty="0" smtClean="0"/>
          </a:p>
          <a:p>
            <a:pPr algn="ctr" rtl="1"/>
            <a:endParaRPr lang="fa-IR" dirty="0"/>
          </a:p>
          <a:p>
            <a:pPr algn="ctr" rtl="1"/>
            <a:endParaRPr lang="fa-IR" dirty="0" smtClean="0"/>
          </a:p>
          <a:p>
            <a:pPr algn="ctr" rtl="1"/>
            <a:endParaRPr lang="fa-IR" dirty="0"/>
          </a:p>
          <a:p>
            <a:pPr algn="ctr" rtl="1"/>
            <a:endParaRPr lang="fa-IR" dirty="0" smtClean="0"/>
          </a:p>
          <a:p>
            <a:pPr algn="ctr" rtl="1"/>
            <a:endParaRPr lang="fa-IR" dirty="0"/>
          </a:p>
          <a:p>
            <a:pPr algn="ctr" rtl="1"/>
            <a:endParaRPr lang="fa-IR" dirty="0" smtClean="0"/>
          </a:p>
          <a:p>
            <a:pPr algn="ctr" rtl="1"/>
            <a:endParaRPr lang="fa-IR" dirty="0"/>
          </a:p>
          <a:p>
            <a:pPr algn="ctr" rtl="1"/>
            <a:endParaRPr lang="fa-IR" dirty="0" smtClean="0"/>
          </a:p>
          <a:p>
            <a:pPr algn="ctr" rtl="1"/>
            <a:endParaRPr lang="fa-IR" dirty="0"/>
          </a:p>
          <a:p>
            <a:pPr algn="ctr" rtl="1"/>
            <a:endParaRPr lang="fa-IR" dirty="0" smtClean="0"/>
          </a:p>
          <a:p>
            <a:pPr algn="ctr" rtl="1"/>
            <a:endParaRPr lang="fa-IR" dirty="0"/>
          </a:p>
          <a:p>
            <a:pPr algn="ctr" rtl="1"/>
            <a:endParaRPr lang="fa-IR" dirty="0" smtClean="0"/>
          </a:p>
          <a:p>
            <a:pPr algn="ctr" rtl="1"/>
            <a:endParaRPr lang="fa-IR" dirty="0"/>
          </a:p>
          <a:p>
            <a:pPr algn="ctr" rtl="1"/>
            <a:endParaRPr lang="fa-IR" dirty="0" smtClean="0"/>
          </a:p>
          <a:p>
            <a:pPr algn="ctr" rtl="1"/>
            <a:endParaRPr lang="fa-IR" sz="1100" dirty="0" smtClean="0"/>
          </a:p>
          <a:p>
            <a:pPr algn="ctr" rtl="1"/>
            <a:endParaRPr lang="fa-IR" dirty="0"/>
          </a:p>
          <a:p>
            <a:pPr algn="ctr" rtl="1">
              <a:lnSpc>
                <a:spcPct val="150000"/>
              </a:lnSpc>
            </a:pPr>
            <a:r>
              <a:rPr lang="fa-IR" sz="2200" dirty="0" smtClean="0"/>
              <a:t>شکل </a:t>
            </a:r>
            <a:r>
              <a:rPr lang="en-US" sz="2200" dirty="0" smtClean="0"/>
              <a:t>3</a:t>
            </a:r>
            <a:r>
              <a:rPr lang="fa-IR" sz="2200" dirty="0" smtClean="0"/>
              <a:t>. </a:t>
            </a:r>
            <a:r>
              <a:rPr lang="fa-IR" sz="2200" dirty="0"/>
              <a:t>شبیه سازی چگالی جریان </a:t>
            </a:r>
            <a:r>
              <a:rPr lang="en-US" sz="2200" dirty="0"/>
              <a:t>(a)</a:t>
            </a:r>
            <a:r>
              <a:rPr lang="fa-IR" sz="2200" dirty="0"/>
              <a:t> و میزان انحلال </a:t>
            </a:r>
            <a:r>
              <a:rPr lang="en-US" sz="2200" dirty="0"/>
              <a:t>(b)</a:t>
            </a:r>
            <a:r>
              <a:rPr lang="fa-IR" sz="2200" dirty="0"/>
              <a:t> برای نسبت های کار مختلف</a:t>
            </a:r>
            <a:endParaRPr lang="en-AU" sz="2200" dirty="0"/>
          </a:p>
          <a:p>
            <a:pPr algn="ctr" rtl="1">
              <a:lnSpc>
                <a:spcPct val="150000"/>
              </a:lnSpc>
            </a:pPr>
            <a:r>
              <a:rPr lang="en-US" sz="2200" dirty="0"/>
              <a:t> </a:t>
            </a:r>
            <a:r>
              <a:rPr lang="en-GB" sz="2200" dirty="0"/>
              <a:t>(frequency=500 kHz, </a:t>
            </a:r>
            <a:r>
              <a:rPr lang="en-GB" sz="2200" dirty="0" err="1"/>
              <a:t>d</a:t>
            </a:r>
            <a:r>
              <a:rPr lang="en-GB" sz="2200" baseline="-25000" dirty="0" err="1"/>
              <a:t>initial</a:t>
            </a:r>
            <a:r>
              <a:rPr lang="en-GB" sz="2200" dirty="0"/>
              <a:t>=5 mm).</a:t>
            </a:r>
            <a:endParaRPr lang="en-AU" sz="2200"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21/37</a:t>
            </a:r>
            <a:endParaRPr lang="en-US" dirty="0"/>
          </a:p>
        </p:txBody>
      </p:sp>
      <p:pic>
        <p:nvPicPr>
          <p:cNvPr id="25" name="Picture 24"/>
          <p:cNvPicPr/>
          <p:nvPr/>
        </p:nvPicPr>
        <p:blipFill>
          <a:blip r:embed="rId2"/>
          <a:stretch>
            <a:fillRect/>
          </a:stretch>
        </p:blipFill>
        <p:spPr>
          <a:xfrm>
            <a:off x="235006" y="1047482"/>
            <a:ext cx="4264184" cy="3020409"/>
          </a:xfrm>
          <a:prstGeom prst="rect">
            <a:avLst/>
          </a:prstGeom>
        </p:spPr>
      </p:pic>
      <p:pic>
        <p:nvPicPr>
          <p:cNvPr id="26" name="Picture 25"/>
          <p:cNvPicPr/>
          <p:nvPr/>
        </p:nvPicPr>
        <p:blipFill>
          <a:blip r:embed="rId3"/>
          <a:stretch>
            <a:fillRect/>
          </a:stretch>
        </p:blipFill>
        <p:spPr>
          <a:xfrm>
            <a:off x="4496854" y="1047482"/>
            <a:ext cx="4384788" cy="3020409"/>
          </a:xfrm>
          <a:prstGeom prst="rect">
            <a:avLst/>
          </a:prstGeom>
        </p:spPr>
      </p:pic>
    </p:spTree>
    <p:extLst>
      <p:ext uri="{BB962C8B-B14F-4D97-AF65-F5344CB8AC3E}">
        <p14:creationId xmlns:p14="http://schemas.microsoft.com/office/powerpoint/2010/main" val="38757464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تحلیل تئوری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تأیید آزمایشی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mc:AlternateContent xmlns:mc="http://schemas.openxmlformats.org/markup-compatibility/2006">
        <mc:Choice xmlns:a14="http://schemas.microsoft.com/office/drawing/2010/main" Requires="a14">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اثر فاصله </a:t>
                </a:r>
                <a:r>
                  <a:rPr lang="fa-IR" sz="2800" b="1" u="sng" dirty="0" smtClean="0">
                    <a:cs typeface="B Nazanin" panose="00000400000000000000" pitchFamily="2" charset="-78"/>
                  </a:rPr>
                  <a:t>دهانه</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شکل </a:t>
                </a:r>
                <a:r>
                  <a:rPr lang="en-US" sz="2800" dirty="0" smtClean="0">
                    <a:cs typeface="B Nazanin" panose="00000400000000000000" pitchFamily="2" charset="-78"/>
                  </a:rPr>
                  <a:t>4a</a:t>
                </a:r>
                <a:r>
                  <a:rPr lang="fa-IR" sz="2800" dirty="0" smtClean="0">
                    <a:cs typeface="B Nazanin" panose="00000400000000000000" pitchFamily="2" charset="-78"/>
                  </a:rPr>
                  <a:t> </a:t>
                </a:r>
                <a:r>
                  <a:rPr lang="fa-IR" sz="2800" dirty="0">
                    <a:cs typeface="B Nazanin" panose="00000400000000000000" pitchFamily="2" charset="-78"/>
                  </a:rPr>
                  <a:t>داده های شبیه سازی شده چگالی جریان را برای فاصله دهانه اولیه مختلف در حین یک دوره پالس نشان میدهد. فرکانس پالس و نسبت کار بترتیب در </a:t>
                </a:r>
                <a:r>
                  <a:rPr lang="en-AU" sz="2800" dirty="0">
                    <a:cs typeface="B Nazanin" panose="00000400000000000000" pitchFamily="2" charset="-78"/>
                  </a:rPr>
                  <a:t>500 kHz</a:t>
                </a:r>
                <a:r>
                  <a:rPr lang="fa-IR" sz="2800" dirty="0">
                    <a:cs typeface="B Nazanin" panose="00000400000000000000" pitchFamily="2" charset="-78"/>
                  </a:rPr>
                  <a:t> و </a:t>
                </a:r>
                <a:r>
                  <a:rPr lang="en-AU" sz="2800" dirty="0">
                    <a:cs typeface="B Nazanin" panose="00000400000000000000" pitchFamily="2" charset="-78"/>
                  </a:rPr>
                  <a:t>0.3</a:t>
                </a:r>
                <a:r>
                  <a:rPr lang="fa-IR" sz="2800" dirty="0">
                    <a:cs typeface="B Nazanin" panose="00000400000000000000" pitchFamily="2" charset="-78"/>
                  </a:rPr>
                  <a:t> ثابت می گردد. می توان مشاهده کرد که چگالی جریان می توان برای دهانه </a:t>
                </a:r>
                <a:r>
                  <a:rPr lang="en-AU" sz="2800" dirty="0">
                    <a:cs typeface="B Nazanin" panose="00000400000000000000" pitchFamily="2" charset="-78"/>
                  </a:rPr>
                  <a:t>5-</a:t>
                </a:r>
                <a14:m>
                  <m:oMath xmlns:m="http://schemas.openxmlformats.org/officeDocument/2006/math">
                    <m:r>
                      <a:rPr lang="ar-SA" sz="2800" i="1">
                        <a:latin typeface="Cambria Math" panose="02040503050406030204" pitchFamily="18" charset="0"/>
                      </a:rPr>
                      <m:t>𝜇</m:t>
                    </m:r>
                    <m:r>
                      <a:rPr lang="en-AU" sz="2800" i="1">
                        <a:latin typeface="Cambria Math" panose="02040503050406030204" pitchFamily="18" charset="0"/>
                      </a:rPr>
                      <m:t>𝑚</m:t>
                    </m:r>
                  </m:oMath>
                </a14:m>
                <a:r>
                  <a:rPr lang="fa-IR" sz="2800" dirty="0">
                    <a:cs typeface="B Nazanin" panose="00000400000000000000" pitchFamily="2" charset="-78"/>
                  </a:rPr>
                  <a:t> به مقدار اوج خود برسد. این بدین معناست که لایه دوگانه فرض می شود که بطور کامل شارژ شده است. بر عکس، برای فاصله دهانه بالاتر مشاهده می گردد ، که چگالی جریان کاهش داده می شود و حتی نمی تواند به مقدار اوج خود هم برسد</a:t>
                </a:r>
                <a:r>
                  <a:rPr lang="fa-IR" sz="2800" dirty="0" smtClean="0">
                    <a:cs typeface="B Nazanin" panose="00000400000000000000" pitchFamily="2" charset="-78"/>
                  </a:rPr>
                  <a:t>.</a:t>
                </a:r>
                <a:endParaRPr lang="en-AU" sz="2800" dirty="0">
                  <a:cs typeface="B Nazanin" panose="00000400000000000000" pitchFamily="2" charset="-78"/>
                </a:endParaRPr>
              </a:p>
            </p:txBody>
          </p:sp>
        </mc:Choice>
        <mc:Fallback>
          <p:sp>
            <p:nvSpPr>
              <p:cNvPr id="20" name="TextBox 19"/>
              <p:cNvSpPr txBox="1">
                <a:spLocks noRot="1" noChangeAspect="1" noMove="1" noResize="1" noEditPoints="1" noAdjustHandles="1" noChangeArrowheads="1" noChangeShapeType="1" noTextEdit="1"/>
              </p:cNvSpPr>
              <p:nvPr/>
            </p:nvSpPr>
            <p:spPr>
              <a:xfrm>
                <a:off x="315585" y="168441"/>
                <a:ext cx="8652346" cy="5097923"/>
              </a:xfrm>
              <a:prstGeom prst="rect">
                <a:avLst/>
              </a:prstGeom>
              <a:blipFill rotWithShape="0">
                <a:blip r:embed="rId2"/>
                <a:stretch>
                  <a:fillRect l="-2537" r="-1409" b="-3708"/>
                </a:stretch>
              </a:blipFill>
            </p:spPr>
            <p:txBody>
              <a:bodyPr/>
              <a:lstStyle/>
              <a:p>
                <a:r>
                  <a:rPr lang="en-US">
                    <a:noFill/>
                  </a:rPr>
                  <a:t> </a:t>
                </a:r>
              </a:p>
            </p:txBody>
          </p:sp>
        </mc:Fallback>
      </mc:AlternateContent>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22/37</a:t>
            </a:r>
            <a:endParaRPr lang="en-US" dirty="0"/>
          </a:p>
        </p:txBody>
      </p:sp>
    </p:spTree>
    <p:extLst>
      <p:ext uri="{BB962C8B-B14F-4D97-AF65-F5344CB8AC3E}">
        <p14:creationId xmlns:p14="http://schemas.microsoft.com/office/powerpoint/2010/main" val="9630828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378</Words>
  <Application>Microsoft Office PowerPoint</Application>
  <PresentationFormat>On-screen Show (4:3)</PresentationFormat>
  <Paragraphs>52</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Cambria Math</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2017-06-10T07:13:05Z</dcterms:modified>
</cp:coreProperties>
</file>