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شرایط آزمایشی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مراحل دریل کاری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اثر سطح پوششي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مرحله آغازين </a:t>
            </a:r>
            <a:r>
              <a:rPr lang="en-US" sz="2800" b="1" u="sng" dirty="0">
                <a:cs typeface="B Nazanin" panose="00000400000000000000" pitchFamily="2" charset="-78"/>
              </a:rPr>
              <a:t>I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 2" panose="05020102010507070707" pitchFamily="18" charset="2"/>
              <a:buChar char="D"/>
            </a:pPr>
            <a:r>
              <a:rPr lang="fa-IR" sz="2800" dirty="0">
                <a:cs typeface="B Nazanin" panose="00000400000000000000" pitchFamily="2" charset="-78"/>
              </a:rPr>
              <a:t>در مرحله اول مته دريل به قطعه کار نزديک مي گردد . با استفاده از قلم و قرار گرفتن نوک آن بر روي قطعه کار و فشار دادن آن بر روي نمونه اثر ايجاد مي گردد . در طول اين مرحله به سرعت نيروي پيشروي افزايش مي يابد . همچنين ميزان گشتاور پيچشي نيز افزايش مي يابد ، البته ميزان رشد گشتاور پيچشي نسبت به نيروي رانشي کمتر مي باشد 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16</a:t>
            </a:r>
            <a:r>
              <a:rPr lang="en-US" sz="2400" dirty="0" smtClean="0"/>
              <a:t>/</a:t>
            </a:r>
            <a:r>
              <a:rPr lang="fa-IR" sz="2400" dirty="0" smtClean="0"/>
              <a:t>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622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شرایط آزمایشی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مراحل دریل کاری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اثر سطح پوششي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مرحله </a:t>
            </a:r>
            <a:r>
              <a:rPr lang="en-US" sz="2800" b="1" u="sng" dirty="0">
                <a:cs typeface="B Nazanin" panose="00000400000000000000" pitchFamily="2" charset="-78"/>
              </a:rPr>
              <a:t>II ، </a:t>
            </a:r>
            <a:r>
              <a:rPr lang="fa-IR" sz="2800" b="1" u="sng" dirty="0">
                <a:cs typeface="B Nazanin" panose="00000400000000000000" pitchFamily="2" charset="-78"/>
              </a:rPr>
              <a:t>دريل کاري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 2" panose="05020102010507070707" pitchFamily="18" charset="2"/>
              <a:buChar char="D"/>
            </a:pPr>
            <a:r>
              <a:rPr lang="fa-IR" sz="2600" dirty="0">
                <a:cs typeface="B Nazanin" panose="00000400000000000000" pitchFamily="2" charset="-78"/>
              </a:rPr>
              <a:t>خروج مواد به صورت قطعات نواري در </a:t>
            </a:r>
            <a:r>
              <a:rPr lang="fa-IR" sz="2600" dirty="0" smtClean="0">
                <a:cs typeface="B Nazanin" panose="00000400000000000000" pitchFamily="2" charset="-78"/>
              </a:rPr>
              <a:t>مرحله</a:t>
            </a:r>
            <a:r>
              <a:rPr lang="en-US" sz="2600" dirty="0" smtClean="0">
                <a:cs typeface="B Nazanin" panose="00000400000000000000" pitchFamily="2" charset="-78"/>
              </a:rPr>
              <a:t>II </a:t>
            </a:r>
            <a:r>
              <a:rPr lang="fa-IR" sz="2600" dirty="0" smtClean="0">
                <a:cs typeface="B Nazanin" panose="00000400000000000000" pitchFamily="2" charset="-78"/>
              </a:rPr>
              <a:t> آغاز </a:t>
            </a:r>
            <a:r>
              <a:rPr lang="fa-IR" sz="2600" dirty="0">
                <a:cs typeface="B Nazanin" panose="00000400000000000000" pitchFamily="2" charset="-78"/>
              </a:rPr>
              <a:t>مي </a:t>
            </a:r>
            <a:r>
              <a:rPr lang="fa-IR" sz="2600" dirty="0" smtClean="0">
                <a:cs typeface="B Nazanin" panose="00000400000000000000" pitchFamily="2" charset="-78"/>
              </a:rPr>
              <a:t>گردد. </a:t>
            </a:r>
            <a:r>
              <a:rPr lang="fa-IR" sz="2600" dirty="0">
                <a:cs typeface="B Nazanin" panose="00000400000000000000" pitchFamily="2" charset="-78"/>
              </a:rPr>
              <a:t>در اين مرحله نيروي پيشروي افزايش مي يابد و با برش خوردن لبه هاي مسير ميزان آن افزايش مي </a:t>
            </a:r>
            <a:r>
              <a:rPr lang="fa-IR" sz="2600" dirty="0" smtClean="0">
                <a:cs typeface="B Nazanin" panose="00000400000000000000" pitchFamily="2" charset="-78"/>
              </a:rPr>
              <a:t>يابد. </a:t>
            </a:r>
            <a:r>
              <a:rPr lang="fa-IR" sz="2600" dirty="0">
                <a:cs typeface="B Nazanin" panose="00000400000000000000" pitchFamily="2" charset="-78"/>
              </a:rPr>
              <a:t>گشتاور پيچشي به طور پيوسته  در اين مرحله افزايش مي </a:t>
            </a:r>
            <a:r>
              <a:rPr lang="fa-IR" sz="2600" dirty="0" smtClean="0">
                <a:cs typeface="B Nazanin" panose="00000400000000000000" pitchFamily="2" charset="-78"/>
              </a:rPr>
              <a:t>يابد. </a:t>
            </a:r>
            <a:r>
              <a:rPr lang="fa-IR" sz="2600" dirty="0">
                <a:cs typeface="B Nazanin" panose="00000400000000000000" pitchFamily="2" charset="-78"/>
              </a:rPr>
              <a:t>که اين اتفاق پس از عبور از دومين لايه نمونه مزبور خواهد </a:t>
            </a:r>
            <a:r>
              <a:rPr lang="fa-IR" sz="2600" dirty="0" smtClean="0">
                <a:cs typeface="B Nazanin" panose="00000400000000000000" pitchFamily="2" charset="-78"/>
              </a:rPr>
              <a:t>افتاد.که </a:t>
            </a:r>
            <a:r>
              <a:rPr lang="fa-IR" sz="2600" dirty="0">
                <a:cs typeface="B Nazanin" panose="00000400000000000000" pitchFamily="2" charset="-78"/>
              </a:rPr>
              <a:t>اين حالت به نحوه گذر از فاصله بين دو ماده بستگي </a:t>
            </a:r>
            <a:r>
              <a:rPr lang="fa-IR" sz="2600" dirty="0" smtClean="0">
                <a:cs typeface="B Nazanin" panose="00000400000000000000" pitchFamily="2" charset="-78"/>
              </a:rPr>
              <a:t>دارد. </a:t>
            </a:r>
            <a:r>
              <a:rPr lang="fa-IR" sz="2600" dirty="0">
                <a:cs typeface="B Nazanin" panose="00000400000000000000" pitchFamily="2" charset="-78"/>
              </a:rPr>
              <a:t>ورقکاري و نوع پوشش </a:t>
            </a:r>
            <a:r>
              <a:rPr lang="fa-IR" sz="2600" dirty="0" smtClean="0">
                <a:cs typeface="B Nazanin" panose="00000400000000000000" pitchFamily="2" charset="-78"/>
              </a:rPr>
              <a:t>ابزار، </a:t>
            </a:r>
            <a:r>
              <a:rPr lang="fa-IR" sz="2600" dirty="0">
                <a:cs typeface="B Nazanin" panose="00000400000000000000" pitchFamily="2" charset="-78"/>
              </a:rPr>
              <a:t>عموماً با اين مرحله به لحاظ مقادير بالاي نيروهاي رانشي و گشتاور پيچشي مرتبط مي </a:t>
            </a:r>
            <a:r>
              <a:rPr lang="fa-IR" sz="2600" dirty="0" smtClean="0">
                <a:cs typeface="B Nazanin" panose="00000400000000000000" pitchFamily="2" charset="-78"/>
              </a:rPr>
              <a:t>باشد. </a:t>
            </a:r>
            <a:r>
              <a:rPr lang="fa-IR" sz="2600" dirty="0">
                <a:cs typeface="B Nazanin" panose="00000400000000000000" pitchFamily="2" charset="-78"/>
              </a:rPr>
              <a:t>احتمال اينکه به دليل وجود فشار ناشي از لبه هاي </a:t>
            </a:r>
            <a:r>
              <a:rPr lang="fa-IR" sz="2600" dirty="0" smtClean="0">
                <a:cs typeface="B Nazanin" panose="00000400000000000000" pitchFamily="2" charset="-78"/>
              </a:rPr>
              <a:t>کار، </a:t>
            </a:r>
            <a:r>
              <a:rPr lang="fa-IR" sz="2600" dirty="0">
                <a:cs typeface="B Nazanin" panose="00000400000000000000" pitchFamily="2" charset="-78"/>
              </a:rPr>
              <a:t>ورق کاري مواد با فشار مضاعفي همراه </a:t>
            </a:r>
            <a:r>
              <a:rPr lang="fa-IR" sz="2600" dirty="0" smtClean="0">
                <a:cs typeface="B Nazanin" panose="00000400000000000000" pitchFamily="2" charset="-78"/>
              </a:rPr>
              <a:t>باشد، </a:t>
            </a:r>
            <a:r>
              <a:rPr lang="fa-IR" sz="2600" dirty="0">
                <a:cs typeface="B Nazanin" panose="00000400000000000000" pitchFamily="2" charset="-78"/>
              </a:rPr>
              <a:t>همواره وجود خواهد داشت</a:t>
            </a:r>
            <a:endParaRPr lang="fa-IR" sz="26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17</a:t>
            </a:r>
            <a:r>
              <a:rPr lang="en-US" sz="2400" dirty="0" smtClean="0"/>
              <a:t>/</a:t>
            </a:r>
            <a:r>
              <a:rPr lang="fa-IR" sz="2400" dirty="0" smtClean="0"/>
              <a:t>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314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شرایط آزمایشی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مراحل دریل کاری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اثر سطح پوششي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مرحله </a:t>
            </a:r>
            <a:r>
              <a:rPr lang="en-US" sz="2800" b="1" u="sng" dirty="0">
                <a:cs typeface="B Nazanin" panose="00000400000000000000" pitchFamily="2" charset="-78"/>
              </a:rPr>
              <a:t>III </a:t>
            </a:r>
            <a:r>
              <a:rPr lang="fa-IR" sz="2800" b="1" u="sng" dirty="0">
                <a:cs typeface="B Nazanin" panose="00000400000000000000" pitchFamily="2" charset="-78"/>
              </a:rPr>
              <a:t>دريل کاري و گشادکردن </a:t>
            </a:r>
            <a:r>
              <a:rPr lang="fa-IR" sz="2800" b="1" u="sng" dirty="0" smtClean="0">
                <a:cs typeface="B Nazanin" panose="00000400000000000000" pitchFamily="2" charset="-78"/>
              </a:rPr>
              <a:t>حفره</a:t>
            </a:r>
          </a:p>
          <a:p>
            <a:pPr marL="457200" indent="-457200" algn="just" rtl="1">
              <a:lnSpc>
                <a:spcPct val="150000"/>
              </a:lnSpc>
              <a:buFont typeface="Wingdings 2" panose="05020102010507070707" pitchFamily="18" charset="2"/>
              <a:buChar char="D"/>
            </a:pPr>
            <a:r>
              <a:rPr lang="fa-IR" sz="2800" dirty="0">
                <a:cs typeface="B Nazanin" panose="00000400000000000000" pitchFamily="2" charset="-78"/>
              </a:rPr>
              <a:t>مرحله 3 زماني آغاز مي شود که عمق سوراخ کامل شده و به انتها رسيده باشد . نيروهاي رانشي  ،در اين هنگام به طور ناگهاني افت شديدي پيدا مي کنند و در اين هنگام است که لبه هاي حفره از آن سوي قطعه کار خارج مي شوند . همچنان که مته دريل راه خود را به آنسوي قطعه باز مي کند شيارهاي انتهايي آن وارد قطعه کار مي گردند . نيروهاي رانشي تا زماني که لبه هاي بريده شده به خارج از سوراخ جريان داشته باشند همچنان کاهش مي يابند 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18</a:t>
            </a:r>
            <a:r>
              <a:rPr lang="en-US" sz="2400" dirty="0" smtClean="0"/>
              <a:t>/</a:t>
            </a:r>
            <a:r>
              <a:rPr lang="fa-IR" sz="2400" dirty="0" smtClean="0"/>
              <a:t>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441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شرایط آزمایشی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مراحل دریل کاری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اثر سطح پوششي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 2" panose="05020102010507070707" pitchFamily="18" charset="2"/>
              <a:buChar char="D"/>
            </a:pPr>
            <a:r>
              <a:rPr lang="fa-IR" sz="2800" dirty="0">
                <a:cs typeface="B Nazanin" panose="00000400000000000000" pitchFamily="2" charset="-78"/>
              </a:rPr>
              <a:t>در اين حالت گشتاور پيچشي به دليل وجود نيروهاي اصطکاکي مابين سطح دريل و ديواره هاي </a:t>
            </a:r>
            <a:r>
              <a:rPr lang="fa-IR" sz="2800" dirty="0" smtClean="0">
                <a:cs typeface="B Nazanin" panose="00000400000000000000" pitchFamily="2" charset="-78"/>
              </a:rPr>
              <a:t>سوراخ، </a:t>
            </a:r>
            <a:r>
              <a:rPr lang="fa-IR" sz="2800" dirty="0">
                <a:cs typeface="B Nazanin" panose="00000400000000000000" pitchFamily="2" charset="-78"/>
              </a:rPr>
              <a:t>مدام کاهش مي </a:t>
            </a:r>
            <a:r>
              <a:rPr lang="fa-IR" sz="2800" dirty="0" smtClean="0">
                <a:cs typeface="B Nazanin" panose="00000400000000000000" pitchFamily="2" charset="-78"/>
              </a:rPr>
              <a:t>يابد. </a:t>
            </a:r>
            <a:r>
              <a:rPr lang="fa-IR" sz="2800" dirty="0">
                <a:cs typeface="B Nazanin" panose="00000400000000000000" pitchFamily="2" charset="-78"/>
              </a:rPr>
              <a:t>به دليل افزايش دماي قطعه امکان افزايش اصطکاک وجود </a:t>
            </a:r>
            <a:r>
              <a:rPr lang="fa-IR" sz="2800" dirty="0" smtClean="0">
                <a:cs typeface="B Nazanin" panose="00000400000000000000" pitchFamily="2" charset="-78"/>
              </a:rPr>
              <a:t>دارد. </a:t>
            </a:r>
            <a:r>
              <a:rPr lang="fa-IR" sz="2800" dirty="0">
                <a:cs typeface="B Nazanin" panose="00000400000000000000" pitchFamily="2" charset="-78"/>
              </a:rPr>
              <a:t>در طول انجام آزمايشها مشاهده شد که پيک گشتاور پيچشي ممکن است در هر مرحله زماني از اين مرحله </a:t>
            </a:r>
            <a:r>
              <a:rPr lang="fa-IR" sz="2800" dirty="0" smtClean="0">
                <a:cs typeface="B Nazanin" panose="00000400000000000000" pitchFamily="2" charset="-78"/>
              </a:rPr>
              <a:t>(مرحله </a:t>
            </a:r>
            <a:r>
              <a:rPr lang="en-US" sz="2800" dirty="0" smtClean="0">
                <a:cs typeface="B Nazanin" panose="00000400000000000000" pitchFamily="2" charset="-78"/>
              </a:rPr>
              <a:t>III</a:t>
            </a:r>
            <a:r>
              <a:rPr lang="fa-IR" sz="2800" dirty="0" smtClean="0">
                <a:cs typeface="B Nazanin" panose="00000400000000000000" pitchFamily="2" charset="-78"/>
              </a:rPr>
              <a:t>) </a:t>
            </a:r>
            <a:r>
              <a:rPr lang="fa-IR" sz="2800" dirty="0">
                <a:cs typeface="B Nazanin" panose="00000400000000000000" pitchFamily="2" charset="-78"/>
              </a:rPr>
              <a:t>ايجاد </a:t>
            </a:r>
            <a:r>
              <a:rPr lang="fa-IR" sz="2800" dirty="0" smtClean="0">
                <a:cs typeface="B Nazanin" panose="00000400000000000000" pitchFamily="2" charset="-78"/>
              </a:rPr>
              <a:t>گردد. </a:t>
            </a:r>
            <a:r>
              <a:rPr lang="fa-IR" sz="2800" dirty="0">
                <a:cs typeface="B Nazanin" panose="00000400000000000000" pitchFamily="2" charset="-78"/>
              </a:rPr>
              <a:t>اين مرحله ترکيبي از دو عمليات سوراخ کاري و گشادکاري مي </a:t>
            </a:r>
            <a:r>
              <a:rPr lang="fa-IR" sz="2800" dirty="0" smtClean="0">
                <a:cs typeface="B Nazanin" panose="00000400000000000000" pitchFamily="2" charset="-78"/>
              </a:rPr>
              <a:t>باشد، </a:t>
            </a:r>
            <a:r>
              <a:rPr lang="fa-IR" sz="2800" dirty="0">
                <a:cs typeface="B Nazanin" panose="00000400000000000000" pitchFamily="2" charset="-78"/>
              </a:rPr>
              <a:t>بنابراين مشکلاتي که در اين دو مرحله </a:t>
            </a:r>
            <a:r>
              <a:rPr lang="fa-IR" sz="2800" dirty="0" smtClean="0">
                <a:cs typeface="B Nazanin" panose="00000400000000000000" pitchFamily="2" charset="-78"/>
              </a:rPr>
              <a:t>برشي، شناخته </a:t>
            </a:r>
            <a:r>
              <a:rPr lang="fa-IR" sz="2800" dirty="0">
                <a:cs typeface="B Nazanin" panose="00000400000000000000" pitchFamily="2" charset="-78"/>
              </a:rPr>
              <a:t>شده مي </a:t>
            </a:r>
            <a:r>
              <a:rPr lang="fa-IR" sz="2800" dirty="0" smtClean="0">
                <a:cs typeface="B Nazanin" panose="00000400000000000000" pitchFamily="2" charset="-78"/>
              </a:rPr>
              <a:t>باشند، </a:t>
            </a:r>
            <a:r>
              <a:rPr lang="fa-IR" sz="2800" dirty="0">
                <a:cs typeface="B Nazanin" panose="00000400000000000000" pitchFamily="2" charset="-78"/>
              </a:rPr>
              <a:t>ممکن است بروز نمايد 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19</a:t>
            </a:r>
            <a:r>
              <a:rPr lang="en-US" sz="2400" dirty="0" smtClean="0"/>
              <a:t>/</a:t>
            </a:r>
            <a:r>
              <a:rPr lang="fa-IR" sz="2400" dirty="0" smtClean="0"/>
              <a:t>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120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450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 2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2017-06-10T05:24:23Z</dcterms:modified>
</cp:coreProperties>
</file>