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پیشینه پژوهش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523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عناصر نرم و سخت </a:t>
            </a:r>
            <a:r>
              <a:rPr lang="en-US" sz="2800" b="1" u="sng" dirty="0" smtClean="0">
                <a:cs typeface="B Nazanin" panose="00000400000000000000" pitchFamily="2" charset="-78"/>
              </a:rPr>
              <a:t>TQM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600" dirty="0">
                <a:cs typeface="B Nazanin" panose="00000400000000000000" pitchFamily="2" charset="-78"/>
              </a:rPr>
              <a:t>برطبق </a:t>
            </a:r>
            <a:r>
              <a:rPr lang="fa-IR" sz="2600" dirty="0" smtClean="0">
                <a:cs typeface="B Nazanin" panose="00000400000000000000" pitchFamily="2" charset="-78"/>
              </a:rPr>
              <a:t>اظهارات</a:t>
            </a:r>
            <a:r>
              <a:rPr lang="en-US" sz="2600" dirty="0" err="1" smtClean="0">
                <a:cs typeface="B Nazanin" panose="00000400000000000000" pitchFamily="2" charset="-78"/>
              </a:rPr>
              <a:t>Beardsell</a:t>
            </a:r>
            <a:r>
              <a:rPr lang="en-US" sz="2600" dirty="0" smtClean="0">
                <a:cs typeface="B Nazanin" panose="00000400000000000000" pitchFamily="2" charset="-78"/>
              </a:rPr>
              <a:t>  </a:t>
            </a:r>
            <a:r>
              <a:rPr lang="fa-IR" sz="2600" dirty="0" smtClean="0">
                <a:cs typeface="B Nazanin" panose="00000400000000000000" pitchFamily="2" charset="-78"/>
              </a:rPr>
              <a:t> </a:t>
            </a:r>
            <a:r>
              <a:rPr lang="ar-SA" sz="2600" dirty="0" smtClean="0">
                <a:cs typeface="B Nazanin" panose="00000400000000000000" pitchFamily="2" charset="-78"/>
              </a:rPr>
              <a:t>و</a:t>
            </a:r>
            <a:r>
              <a:rPr lang="en-US" sz="2600" dirty="0" smtClean="0">
                <a:cs typeface="B Nazanin" panose="00000400000000000000" pitchFamily="2" charset="-78"/>
              </a:rPr>
              <a:t>Dale</a:t>
            </a:r>
            <a:r>
              <a:rPr lang="ar-SA" sz="2600" dirty="0">
                <a:cs typeface="B Nazanin" panose="00000400000000000000" pitchFamily="2" charset="-78"/>
              </a:rPr>
              <a:t>، لیست ویژگیهای شناسایی شده </a:t>
            </a:r>
            <a:r>
              <a:rPr lang="en-US" sz="2600" dirty="0">
                <a:cs typeface="B Nazanin" panose="00000400000000000000" pitchFamily="2" charset="-78"/>
              </a:rPr>
              <a:t>TQM</a:t>
            </a:r>
            <a:r>
              <a:rPr lang="fa-IR" sz="2600" dirty="0">
                <a:cs typeface="B Nazanin" panose="00000400000000000000" pitchFamily="2" charset="-78"/>
              </a:rPr>
              <a:t> در صنعت مواد شیمیایی شبیه به دیگر صنایع می باشد. بنابراین، براساس پیشینه پژوهش گسترده، عناصر زیر جنبه نرم/ فلسفی </a:t>
            </a:r>
            <a:r>
              <a:rPr lang="en-US" sz="2600" dirty="0">
                <a:cs typeface="B Nazanin" panose="00000400000000000000" pitchFamily="2" charset="-78"/>
              </a:rPr>
              <a:t>TQM</a:t>
            </a:r>
            <a:r>
              <a:rPr lang="ar-SA" sz="2600" dirty="0">
                <a:cs typeface="B Nazanin" panose="00000400000000000000" pitchFamily="2" charset="-78"/>
              </a:rPr>
              <a:t> را تشکیل می دهند: تعهد مدیریت ارشد، برنامه ریزی کیفیت استراتژیک، درگیرسازی کارکنان، درگیرسازی عرضه کننده، تمرکز مشتری، تمرکز فرایند، اصلاح مداوم ، تصمیم گیری بر مبنای حقیقت و توسعه منابع انسانی. علاوه بر</a:t>
            </a:r>
            <a:r>
              <a:rPr lang="fa-IR" sz="2600" dirty="0">
                <a:cs typeface="B Nazanin" panose="00000400000000000000" pitchFamily="2" charset="-78"/>
              </a:rPr>
              <a:t> عناصر</a:t>
            </a:r>
            <a:r>
              <a:rPr lang="ar-SA" sz="2600" dirty="0">
                <a:cs typeface="B Nazanin" panose="00000400000000000000" pitchFamily="2" charset="-78"/>
              </a:rPr>
              <a:t> نرم </a:t>
            </a:r>
            <a:r>
              <a:rPr lang="en-US" sz="2600" dirty="0">
                <a:cs typeface="B Nazanin" panose="00000400000000000000" pitchFamily="2" charset="-78"/>
              </a:rPr>
              <a:t>TQM</a:t>
            </a:r>
            <a:r>
              <a:rPr lang="ar-SA" sz="2600" dirty="0">
                <a:cs typeface="B Nazanin" panose="00000400000000000000" pitchFamily="2" charset="-78"/>
              </a:rPr>
              <a:t>، ابزارها/ تکنیک های کیفیت نیز در پژوهش به عنوان جنبه مهمی از </a:t>
            </a:r>
            <a:r>
              <a:rPr lang="en-US" sz="2600" dirty="0">
                <a:cs typeface="B Nazanin" panose="00000400000000000000" pitchFamily="2" charset="-78"/>
              </a:rPr>
              <a:t>TQM</a:t>
            </a:r>
            <a:r>
              <a:rPr lang="ar-SA" sz="2600" dirty="0">
                <a:cs typeface="B Nazanin" panose="00000400000000000000" pitchFamily="2" charset="-78"/>
              </a:rPr>
              <a:t>، یعنی </a:t>
            </a:r>
            <a:r>
              <a:rPr lang="fa-IR" sz="2600" dirty="0">
                <a:cs typeface="B Nazanin" panose="00000400000000000000" pitchFamily="2" charset="-78"/>
              </a:rPr>
              <a:t>عناصر</a:t>
            </a:r>
            <a:r>
              <a:rPr lang="ar-SA" sz="2600" dirty="0">
                <a:cs typeface="B Nazanin" panose="00000400000000000000" pitchFamily="2" charset="-78"/>
              </a:rPr>
              <a:t> سخت </a:t>
            </a:r>
            <a:r>
              <a:rPr lang="en-US" sz="2600" dirty="0">
                <a:cs typeface="B Nazanin" panose="00000400000000000000" pitchFamily="2" charset="-78"/>
              </a:rPr>
              <a:t>TQM</a:t>
            </a:r>
            <a:r>
              <a:rPr lang="ar-SA" sz="2600" dirty="0">
                <a:cs typeface="B Nazanin" panose="00000400000000000000" pitchFamily="2" charset="-78"/>
              </a:rPr>
              <a:t> شناسایی شده اند. 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54082" y="5334409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4693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 smtClean="0">
                <a:cs typeface="B Nazanin" panose="00000400000000000000" pitchFamily="2" charset="-78"/>
              </a:rPr>
              <a:t>جدول </a:t>
            </a:r>
            <a:r>
              <a:rPr lang="fa-IR" sz="2200" dirty="0">
                <a:cs typeface="B Nazanin" panose="00000400000000000000" pitchFamily="2" charset="-78"/>
              </a:rPr>
              <a:t>1. عناصر نرم و سخت </a:t>
            </a:r>
            <a:r>
              <a:rPr lang="en-US" sz="2200" dirty="0">
                <a:cs typeface="B Nazanin" panose="00000400000000000000" pitchFamily="2" charset="-78"/>
              </a:rPr>
              <a:t>TQM – </a:t>
            </a:r>
            <a:r>
              <a:rPr lang="fa-IR" sz="2200" dirty="0">
                <a:cs typeface="B Nazanin" panose="00000400000000000000" pitchFamily="2" charset="-78"/>
              </a:rPr>
              <a:t>تحلیل عامل اکتشافی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678" y="271891"/>
            <a:ext cx="6370996" cy="478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6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تحقیق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1325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مزایای مدیریت کیفیت 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Ë"/>
            </a:pPr>
            <a:r>
              <a:rPr lang="fa-IR" sz="2800" dirty="0">
                <a:cs typeface="B Nazanin" panose="00000400000000000000" pitchFamily="2" charset="-78"/>
              </a:rPr>
              <a:t>طرفداران و حامیان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 smtClean="0">
                <a:cs typeface="B Nazanin" panose="00000400000000000000" pitchFamily="2" charset="-78"/>
              </a:rPr>
              <a:t>TQM</a:t>
            </a:r>
            <a:r>
              <a:rPr lang="fa-IR" sz="2800" dirty="0" smtClean="0">
                <a:cs typeface="B Nazanin" panose="00000400000000000000" pitchFamily="2" charset="-78"/>
              </a:rPr>
              <a:t> براین </a:t>
            </a:r>
            <a:r>
              <a:rPr lang="fa-IR" sz="2800" dirty="0">
                <a:cs typeface="B Nazanin" panose="00000400000000000000" pitchFamily="2" charset="-78"/>
              </a:rPr>
              <a:t>مسئله اصرارمی کنند که مجموعه خاصی از شیوه ها/ زیرشیوه های </a:t>
            </a:r>
            <a:r>
              <a:rPr lang="en-US" sz="2800" dirty="0">
                <a:cs typeface="B Nazanin" panose="00000400000000000000" pitchFamily="2" charset="-78"/>
              </a:rPr>
              <a:t>TQM، </a:t>
            </a:r>
            <a:r>
              <a:rPr lang="fa-IR" sz="2800" dirty="0">
                <a:cs typeface="B Nazanin" panose="00000400000000000000" pitchFamily="2" charset="-78"/>
              </a:rPr>
              <a:t>درصورت اجرای درست، به موفقیت </a:t>
            </a:r>
            <a:r>
              <a:rPr lang="en-US" sz="2800" dirty="0">
                <a:cs typeface="B Nazanin" panose="00000400000000000000" pitchFamily="2" charset="-78"/>
              </a:rPr>
              <a:t>TQM </a:t>
            </a:r>
            <a:r>
              <a:rPr lang="fa-IR" sz="2800" dirty="0" smtClean="0">
                <a:cs typeface="B Nazanin" panose="00000400000000000000" pitchFamily="2" charset="-78"/>
              </a:rPr>
              <a:t> کمک </a:t>
            </a:r>
            <a:r>
              <a:rPr lang="fa-IR" sz="2800" dirty="0">
                <a:cs typeface="B Nazanin" panose="00000400000000000000" pitchFamily="2" charset="-78"/>
              </a:rPr>
              <a:t>کرده و بدین طریق منجر به عملکرد بالا می گردند. برطبق اظهارات </a:t>
            </a:r>
            <a:r>
              <a:rPr lang="en-US" sz="2800" dirty="0">
                <a:cs typeface="B Nazanin" panose="00000400000000000000" pitchFamily="2" charset="-78"/>
              </a:rPr>
              <a:t>Oakland، </a:t>
            </a:r>
            <a:r>
              <a:rPr lang="en-US" sz="2800" dirty="0" smtClean="0">
                <a:cs typeface="B Nazanin" panose="00000400000000000000" pitchFamily="2" charset="-78"/>
              </a:rPr>
              <a:t>TQM</a:t>
            </a:r>
            <a:r>
              <a:rPr lang="fa-IR" sz="2800" dirty="0" smtClean="0">
                <a:cs typeface="B Nazanin" panose="00000400000000000000" pitchFamily="2" charset="-78"/>
              </a:rPr>
              <a:t> تنها </a:t>
            </a:r>
            <a:r>
              <a:rPr lang="fa-IR" sz="2800" dirty="0">
                <a:cs typeface="B Nazanin" panose="00000400000000000000" pitchFamily="2" charset="-78"/>
              </a:rPr>
              <a:t>یک تئوری نیست، آن درمورد نیل به سطوح مشهود نتایج در بخشهای کلیدی می باشد که در کلاس بهترین هستند و مدارکی که از پایدار بودن این نتایج اطمینان حاصل می کنند 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42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پیشینه پژوهش 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393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255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2017-06-15T08:34:23Z</dcterms:modified>
</cp:coreProperties>
</file>