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138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8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6/17/2017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پیشینه پژوهش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نتایج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توصیه ها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a-IR" sz="2800" u="sng" dirty="0" smtClean="0">
                <a:cs typeface="B Nazanin" panose="00000400000000000000" pitchFamily="2" charset="-78"/>
              </a:rPr>
              <a:t>مدیریت </a:t>
            </a:r>
            <a:r>
              <a:rPr lang="fa-IR" sz="2800" u="sng" dirty="0">
                <a:cs typeface="B Nazanin" panose="00000400000000000000" pitchFamily="2" charset="-78"/>
              </a:rPr>
              <a:t>موجودی مهارتها توسط </a:t>
            </a:r>
            <a:r>
              <a:rPr lang="en-US" sz="2800" u="sng" dirty="0" smtClean="0">
                <a:cs typeface="B Nazanin" panose="00000400000000000000" pitchFamily="2" charset="-78"/>
              </a:rPr>
              <a:t>HRIS</a:t>
            </a:r>
            <a:r>
              <a:rPr lang="fa-IR" sz="2800" u="sng" dirty="0" smtClean="0">
                <a:cs typeface="B Nazanin" panose="00000400000000000000" pitchFamily="2" charset="-78"/>
              </a:rPr>
              <a:t> در </a:t>
            </a:r>
            <a:r>
              <a:rPr lang="fa-IR" sz="2800" u="sng" dirty="0">
                <a:cs typeface="B Nazanin" panose="00000400000000000000" pitchFamily="2" charset="-78"/>
              </a:rPr>
              <a:t>یک </a:t>
            </a:r>
            <a:r>
              <a:rPr lang="fa-IR" sz="2800" u="sng" dirty="0" smtClean="0">
                <a:cs typeface="B Nazanin" panose="00000400000000000000" pitchFamily="2" charset="-78"/>
              </a:rPr>
              <a:t>سازمان</a:t>
            </a:r>
            <a:r>
              <a:rPr lang="fa-IR" sz="2800" dirty="0" smtClean="0">
                <a:cs typeface="B Nazanin" panose="00000400000000000000" pitchFamily="2" charset="-78"/>
              </a:rPr>
              <a:t>: </a:t>
            </a:r>
            <a:r>
              <a:rPr lang="en-US" sz="2800" dirty="0" smtClean="0">
                <a:cs typeface="B Nazanin" panose="00000400000000000000" pitchFamily="2" charset="-78"/>
              </a:rPr>
              <a:t>HRIS</a:t>
            </a:r>
            <a:r>
              <a:rPr lang="fa-IR" sz="2800" dirty="0" smtClean="0">
                <a:cs typeface="B Nazanin" panose="00000400000000000000" pitchFamily="2" charset="-78"/>
              </a:rPr>
              <a:t> تحلیل </a:t>
            </a:r>
            <a:r>
              <a:rPr lang="fa-IR" sz="2800" dirty="0">
                <a:cs typeface="B Nazanin" panose="00000400000000000000" pitchFamily="2" charset="-78"/>
              </a:rPr>
              <a:t>های شغلی را به درستی انجام می دهد. یکی دیگر از جنبه های این مسئله آن است که یک سیستم موثر باید موجودی مهارتها را کلاً در سازمان مدیریت کند.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800" dirty="0" smtClean="0">
                <a:cs typeface="B Nazanin" panose="00000400000000000000" pitchFamily="2" charset="-78"/>
              </a:rPr>
              <a:t>HRIS</a:t>
            </a:r>
            <a:r>
              <a:rPr lang="fa-IR" sz="2800" u="sng" dirty="0" smtClean="0">
                <a:cs typeface="B Nazanin" panose="00000400000000000000" pitchFamily="2" charset="-78"/>
              </a:rPr>
              <a:t> و </a:t>
            </a:r>
            <a:r>
              <a:rPr lang="fa-IR" sz="2800" u="sng" dirty="0">
                <a:cs typeface="B Nazanin" panose="00000400000000000000" pitchFamily="2" charset="-78"/>
              </a:rPr>
              <a:t>استخدام الکترونیکی</a:t>
            </a:r>
            <a:r>
              <a:rPr lang="fa-IR" sz="2800" dirty="0">
                <a:cs typeface="B Nazanin" panose="00000400000000000000" pitchFamily="2" charset="-78"/>
              </a:rPr>
              <a:t>: این مسئله فراگرفته شده است که شرکت ها از مدول/ زیرسیستم استخدام الکترونیکی </a:t>
            </a:r>
            <a:r>
              <a:rPr lang="en-US" sz="2800" dirty="0" smtClean="0">
                <a:cs typeface="B Nazanin" panose="00000400000000000000" pitchFamily="2" charset="-78"/>
              </a:rPr>
              <a:t>HRIS</a:t>
            </a:r>
            <a:r>
              <a:rPr lang="fa-IR" sz="2800" dirty="0" smtClean="0">
                <a:cs typeface="B Nazanin" panose="00000400000000000000" pitchFamily="2" charset="-78"/>
              </a:rPr>
              <a:t> شان </a:t>
            </a:r>
            <a:r>
              <a:rPr lang="fa-IR" sz="2800" dirty="0">
                <a:cs typeface="B Nazanin" panose="00000400000000000000" pitchFamily="2" charset="-78"/>
              </a:rPr>
              <a:t>در همه موارد استفاده نمی کنند. این مسئله به ویژه در رابطه با استعدادهای کارکنان در مکان و زمان درست صدق می کند.</a:t>
            </a: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13</a:t>
            </a:r>
            <a:r>
              <a:rPr lang="en-US" sz="2400" dirty="0" smtClean="0"/>
              <a:t>/</a:t>
            </a:r>
            <a:r>
              <a:rPr lang="fa-IR" sz="2400" dirty="0" smtClean="0"/>
              <a:t>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420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پیشینه پژوهش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نتایج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توصیه ها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a-IR" sz="2800" u="sng" dirty="0" smtClean="0">
                <a:cs typeface="B Nazanin" panose="00000400000000000000" pitchFamily="2" charset="-78"/>
              </a:rPr>
              <a:t>نقش </a:t>
            </a:r>
            <a:r>
              <a:rPr lang="en-US" sz="2800" u="sng" dirty="0">
                <a:cs typeface="B Nazanin" panose="00000400000000000000" pitchFamily="2" charset="-78"/>
              </a:rPr>
              <a:t>HRIS</a:t>
            </a:r>
            <a:r>
              <a:rPr lang="fa-IR" sz="2800" u="sng" dirty="0">
                <a:cs typeface="B Nazanin" panose="00000400000000000000" pitchFamily="2" charset="-78"/>
              </a:rPr>
              <a:t> در آموزش و پرورش</a:t>
            </a:r>
            <a:r>
              <a:rPr lang="fa-IR" sz="2800" dirty="0">
                <a:cs typeface="B Nazanin" panose="00000400000000000000" pitchFamily="2" charset="-78"/>
              </a:rPr>
              <a:t>: زمانی که </a:t>
            </a:r>
            <a:r>
              <a:rPr lang="en-US" sz="2800" dirty="0">
                <a:cs typeface="B Nazanin" panose="00000400000000000000" pitchFamily="2" charset="-78"/>
              </a:rPr>
              <a:t>HRIS</a:t>
            </a:r>
            <a:r>
              <a:rPr lang="fa-IR" sz="2800" dirty="0">
                <a:cs typeface="B Nazanin" panose="00000400000000000000" pitchFamily="2" charset="-78"/>
              </a:rPr>
              <a:t> یک بینش هوشمند در مورد نیازها و ارزیابی آموزش سازمان فراهم می نماید، آنگاه ایده ها ونقطه نظرات مدیران مثبت ظاهر نمی شود. به علاوه در مقایسه با مداخله انسانی، نتیجه تحلیل نیازهای آموزشی </a:t>
            </a:r>
            <a:r>
              <a:rPr lang="en-US" sz="2800" dirty="0">
                <a:cs typeface="B Nazanin" panose="00000400000000000000" pitchFamily="2" charset="-78"/>
              </a:rPr>
              <a:t>(TNA)</a:t>
            </a:r>
            <a:r>
              <a:rPr lang="fa-IR" sz="2800" dirty="0">
                <a:cs typeface="B Nazanin" panose="00000400000000000000" pitchFamily="2" charset="-78"/>
              </a:rPr>
              <a:t> زمانی که با </a:t>
            </a:r>
            <a:r>
              <a:rPr lang="en-US" sz="2800" dirty="0">
                <a:cs typeface="B Nazanin" panose="00000400000000000000" pitchFamily="2" charset="-78"/>
              </a:rPr>
              <a:t>HRIS</a:t>
            </a:r>
            <a:r>
              <a:rPr lang="fa-IR" sz="2800" dirty="0">
                <a:cs typeface="B Nazanin" panose="00000400000000000000" pitchFamily="2" charset="-78"/>
              </a:rPr>
              <a:t> سازمان انجام شود، درست نمی باشد</a:t>
            </a:r>
            <a:r>
              <a:rPr lang="fa-IR" sz="2800" dirty="0" smtClean="0">
                <a:cs typeface="B Nazanin" panose="00000400000000000000" pitchFamily="2" charset="-78"/>
              </a:rPr>
              <a:t>.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14</a:t>
            </a:r>
            <a:r>
              <a:rPr lang="en-US" sz="2400" dirty="0" smtClean="0"/>
              <a:t>/</a:t>
            </a:r>
            <a:r>
              <a:rPr lang="fa-IR" sz="2400" dirty="0" smtClean="0"/>
              <a:t>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3685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پیشینه پژوهش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نتایج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توصیه ها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800" u="sng" dirty="0" smtClean="0">
                <a:cs typeface="B Nazanin" panose="00000400000000000000" pitchFamily="2" charset="-78"/>
              </a:rPr>
              <a:t>HRIS</a:t>
            </a:r>
            <a:r>
              <a:rPr lang="fa-IR" sz="2800" u="sng" dirty="0" smtClean="0">
                <a:cs typeface="B Nazanin" panose="00000400000000000000" pitchFamily="2" charset="-78"/>
              </a:rPr>
              <a:t> </a:t>
            </a:r>
            <a:r>
              <a:rPr lang="fa-IR" sz="2800" u="sng" dirty="0">
                <a:cs typeface="B Nazanin" panose="00000400000000000000" pitchFamily="2" charset="-78"/>
              </a:rPr>
              <a:t>و ارزیابی فرایندآموزش</a:t>
            </a:r>
            <a:r>
              <a:rPr lang="fa-IR" sz="2800" dirty="0">
                <a:cs typeface="B Nazanin" panose="00000400000000000000" pitchFamily="2" charset="-78"/>
              </a:rPr>
              <a:t>: کلاً هفت عامل وجود دارد که از آنها می توان برای تعیین سودمندی یک </a:t>
            </a:r>
            <a:r>
              <a:rPr lang="en-US" sz="2800" dirty="0">
                <a:cs typeface="B Nazanin" panose="00000400000000000000" pitchFamily="2" charset="-78"/>
              </a:rPr>
              <a:t>HRIS</a:t>
            </a:r>
            <a:r>
              <a:rPr lang="fa-IR" sz="2800" dirty="0">
                <a:cs typeface="B Nazanin" panose="00000400000000000000" pitchFamily="2" charset="-78"/>
              </a:rPr>
              <a:t> برای فرایند آموزش در یک سازمان استفاده نمود. در اکثر این عوامل، مدیران به صورت مثبت پاسخ داده اند. این مسئله بدان معناست که </a:t>
            </a:r>
            <a:r>
              <a:rPr lang="en-US" sz="2800" dirty="0">
                <a:cs typeface="B Nazanin" panose="00000400000000000000" pitchFamily="2" charset="-78"/>
              </a:rPr>
              <a:t>HRIS</a:t>
            </a:r>
            <a:r>
              <a:rPr lang="fa-IR" sz="2800" dirty="0">
                <a:cs typeface="B Nazanin" panose="00000400000000000000" pitchFamily="2" charset="-78"/>
              </a:rPr>
              <a:t> قطعاً ابزاری مفید برای کمک به فرایند آموزش می باشد</a:t>
            </a:r>
            <a:r>
              <a:rPr lang="fa-IR" sz="2800" dirty="0" smtClean="0">
                <a:cs typeface="B Nazanin" panose="00000400000000000000" pitchFamily="2" charset="-78"/>
              </a:rPr>
              <a:t>.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15</a:t>
            </a:r>
            <a:r>
              <a:rPr lang="en-US" sz="2400" dirty="0" smtClean="0"/>
              <a:t>/</a:t>
            </a:r>
            <a:r>
              <a:rPr lang="fa-IR" sz="2400" dirty="0" smtClean="0"/>
              <a:t>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453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پیشینه پژوهش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نتایج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توصیه ها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lvl="0" indent="-457200" algn="just" rt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600" dirty="0" smtClean="0">
                <a:cs typeface="B Nazanin" panose="00000400000000000000" pitchFamily="2" charset="-78"/>
              </a:rPr>
              <a:t>HRIS</a:t>
            </a:r>
            <a:r>
              <a:rPr lang="fa-IR" sz="2600" u="sng" dirty="0" smtClean="0">
                <a:cs typeface="B Nazanin" panose="00000400000000000000" pitchFamily="2" charset="-78"/>
              </a:rPr>
              <a:t> </a:t>
            </a:r>
            <a:r>
              <a:rPr lang="fa-IR" sz="2600" u="sng" dirty="0">
                <a:cs typeface="B Nazanin" panose="00000400000000000000" pitchFamily="2" charset="-78"/>
              </a:rPr>
              <a:t>و نقشش در برنامه ریزی جانشینی</a:t>
            </a:r>
            <a:r>
              <a:rPr lang="fa-IR" sz="2600" dirty="0" smtClean="0">
                <a:cs typeface="B Nazanin" panose="00000400000000000000" pitchFamily="2" charset="-78"/>
              </a:rPr>
              <a:t>: از </a:t>
            </a:r>
            <a:r>
              <a:rPr lang="fa-IR" sz="2600" dirty="0">
                <a:cs typeface="B Nazanin" panose="00000400000000000000" pitchFamily="2" charset="-78"/>
              </a:rPr>
              <a:t>آنجایی که برنامه ریزی جانشینی در شرکت هایی با اندازه متوسط مفهومی نسبتاً جدید است، در نتیجه انتظار نمی رفت که بسیاری از مدیران با کمک </a:t>
            </a:r>
            <a:r>
              <a:rPr lang="en-US" sz="2600" dirty="0">
                <a:cs typeface="B Nazanin" panose="00000400000000000000" pitchFamily="2" charset="-78"/>
              </a:rPr>
              <a:t>HRIS</a:t>
            </a:r>
            <a:r>
              <a:rPr lang="fa-IR" sz="2600" dirty="0">
                <a:cs typeface="B Nazanin" panose="00000400000000000000" pitchFamily="2" charset="-78"/>
              </a:rPr>
              <a:t> در این بخش موافق باشند.</a:t>
            </a:r>
            <a:endParaRPr lang="en-US" sz="2600" dirty="0">
              <a:cs typeface="B Nazanin" panose="00000400000000000000" pitchFamily="2" charset="-78"/>
            </a:endParaRPr>
          </a:p>
          <a:p>
            <a:pPr marL="457200" lvl="0" indent="-457200" algn="just" rt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a-IR" sz="2600" u="sng" dirty="0">
                <a:cs typeface="B Nazanin" panose="00000400000000000000" pitchFamily="2" charset="-78"/>
              </a:rPr>
              <a:t>عرضه و تقاضای کار و تاثیر </a:t>
            </a:r>
            <a:r>
              <a:rPr lang="en-US" sz="2600" u="sng" dirty="0" smtClean="0">
                <a:cs typeface="B Nazanin" panose="00000400000000000000" pitchFamily="2" charset="-78"/>
              </a:rPr>
              <a:t>HRIS</a:t>
            </a:r>
            <a:r>
              <a:rPr lang="fa-IR" sz="2600" u="sng" dirty="0" smtClean="0">
                <a:cs typeface="B Nazanin" panose="00000400000000000000" pitchFamily="2" charset="-78"/>
              </a:rPr>
              <a:t>:</a:t>
            </a:r>
            <a:r>
              <a:rPr lang="fa-IR" sz="2600" dirty="0" smtClean="0">
                <a:cs typeface="B Nazanin" panose="00000400000000000000" pitchFamily="2" charset="-78"/>
              </a:rPr>
              <a:t> </a:t>
            </a:r>
            <a:r>
              <a:rPr lang="fa-IR" sz="2600" dirty="0">
                <a:cs typeface="B Nazanin" panose="00000400000000000000" pitchFamily="2" charset="-78"/>
              </a:rPr>
              <a:t>اگر مدیران می توانند از </a:t>
            </a:r>
            <a:r>
              <a:rPr lang="en-US" sz="2600" dirty="0">
                <a:cs typeface="B Nazanin" panose="00000400000000000000" pitchFamily="2" charset="-78"/>
              </a:rPr>
              <a:t>HRIS</a:t>
            </a:r>
            <a:r>
              <a:rPr lang="fa-IR" sz="2600" dirty="0">
                <a:cs typeface="B Nazanin" panose="00000400000000000000" pitchFamily="2" charset="-78"/>
              </a:rPr>
              <a:t> برای انجام کار به شکلی بهتراستفاده کنند. علت این امر آن است که این همان چیزی است که </a:t>
            </a:r>
            <a:r>
              <a:rPr lang="en-US" sz="2600" dirty="0">
                <a:cs typeface="B Nazanin" panose="00000400000000000000" pitchFamily="2" charset="-78"/>
              </a:rPr>
              <a:t>HRIS</a:t>
            </a:r>
            <a:r>
              <a:rPr lang="fa-IR" sz="2600" dirty="0">
                <a:cs typeface="B Nazanin" panose="00000400000000000000" pitchFamily="2" charset="-78"/>
              </a:rPr>
              <a:t> برای آن ساخته شد. همچنین پیش بینی منابع انسانی مورد نیاز با کمک یک </a:t>
            </a:r>
            <a:r>
              <a:rPr lang="en-US" sz="2600" dirty="0">
                <a:cs typeface="B Nazanin" panose="00000400000000000000" pitchFamily="2" charset="-78"/>
              </a:rPr>
              <a:t>HRIS</a:t>
            </a:r>
            <a:r>
              <a:rPr lang="fa-IR" sz="2600" dirty="0">
                <a:cs typeface="B Nazanin" panose="00000400000000000000" pitchFamily="2" charset="-78"/>
              </a:rPr>
              <a:t> در مقایسه با بدون آن بسیار راحت تر شده است</a:t>
            </a:r>
            <a:r>
              <a:rPr lang="fa-IR" sz="2600" dirty="0" smtClean="0">
                <a:cs typeface="B Nazanin" panose="00000400000000000000" pitchFamily="2" charset="-78"/>
              </a:rPr>
              <a:t>.</a:t>
            </a:r>
            <a:endParaRPr lang="en-US" sz="2600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16</a:t>
            </a:r>
            <a:r>
              <a:rPr lang="en-US" sz="2400" dirty="0" smtClean="0"/>
              <a:t>/</a:t>
            </a:r>
            <a:r>
              <a:rPr lang="fa-IR" sz="2400" dirty="0" smtClean="0"/>
              <a:t>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050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362</Words>
  <Application>Microsoft Office PowerPoint</Application>
  <PresentationFormat>On-screen Show (4:3)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Wingdings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2017-06-17T08:15:09Z</dcterms:modified>
</cp:coreProperties>
</file>