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6/17/2017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6/17/2017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6/17/2017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6/17/2017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en-US" dirty="0" smtClean="0">
                <a:solidFill>
                  <a:schemeClr val="bg1"/>
                </a:solidFill>
                <a:cs typeface="B Nazanin" panose="00000400000000000000" pitchFamily="2" charset="-78"/>
              </a:rPr>
              <a:t>CSR</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تعلق خاطر کاری</a:t>
            </a:r>
            <a:endParaRPr lang="en-US" sz="1600"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en-US" sz="1600" dirty="0" smtClean="0">
                <a:solidFill>
                  <a:schemeClr val="bg1"/>
                </a:solidFill>
                <a:cs typeface="B Nazanin" panose="00000400000000000000" pitchFamily="2" charset="-78"/>
              </a:rPr>
              <a:t>CSR</a:t>
            </a:r>
            <a:r>
              <a:rPr lang="fa-IR" sz="1600" dirty="0" smtClean="0">
                <a:solidFill>
                  <a:schemeClr val="bg1"/>
                </a:solidFill>
                <a:cs typeface="B Nazanin" panose="00000400000000000000" pitchFamily="2" charset="-78"/>
              </a:rPr>
              <a:t> </a:t>
            </a:r>
            <a:r>
              <a:rPr lang="fa-IR" sz="1600" dirty="0">
                <a:solidFill>
                  <a:schemeClr val="bg1"/>
                </a:solidFill>
                <a:cs typeface="B Nazanin" panose="00000400000000000000" pitchFamily="2" charset="-78"/>
              </a:rPr>
              <a:t>و تعلق خاطر</a:t>
            </a:r>
            <a:endParaRPr lang="en-US" sz="1600"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روش ها</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پنجم</a:t>
            </a:r>
          </a:p>
          <a:p>
            <a:pPr algn="ctr" rtl="1"/>
            <a:r>
              <a:rPr lang="fa-IR" sz="9600" b="1" dirty="0">
                <a:effectLst>
                  <a:outerShdw blurRad="38100" dist="38100" dir="2700000" algn="tl">
                    <a:srgbClr val="000000">
                      <a:alpha val="43137"/>
                    </a:srgbClr>
                  </a:outerShdw>
                </a:effectLst>
                <a:cs typeface="B Nazanin" panose="00000400000000000000" pitchFamily="2" charset="-78"/>
              </a:rPr>
              <a:t>روش </a:t>
            </a:r>
            <a:r>
              <a:rPr lang="fa-IR" sz="9600" b="1" dirty="0" smtClean="0">
                <a:effectLst>
                  <a:outerShdw blurRad="38100" dist="38100" dir="2700000" algn="tl">
                    <a:srgbClr val="000000">
                      <a:alpha val="43137"/>
                    </a:srgbClr>
                  </a:outerShdw>
                </a:effectLst>
                <a:cs typeface="B Nazanin" panose="00000400000000000000" pitchFamily="2" charset="-78"/>
              </a:rPr>
              <a:t>ها</a:t>
            </a:r>
            <a:endParaRPr lang="fa-IR" sz="96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22</a:t>
            </a:r>
            <a:r>
              <a:rPr lang="en-US" sz="2400" dirty="0" smtClean="0"/>
              <a:t>/</a:t>
            </a:r>
            <a:r>
              <a:rPr lang="fa-IR" sz="2400" dirty="0" smtClean="0"/>
              <a:t>42</a:t>
            </a:r>
            <a:endParaRPr lang="en-US" dirty="0"/>
          </a:p>
        </p:txBody>
      </p:sp>
    </p:spTree>
    <p:extLst>
      <p:ext uri="{BB962C8B-B14F-4D97-AF65-F5344CB8AC3E}">
        <p14:creationId xmlns:p14="http://schemas.microsoft.com/office/powerpoint/2010/main" val="317257999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en-US" dirty="0" smtClean="0">
                <a:solidFill>
                  <a:schemeClr val="bg1"/>
                </a:solidFill>
                <a:cs typeface="B Nazanin" panose="00000400000000000000" pitchFamily="2" charset="-78"/>
              </a:rPr>
              <a:t>CSR</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تعلق خاطر کاری</a:t>
            </a:r>
            <a:endParaRPr lang="en-US" sz="1600"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en-US" sz="1600" dirty="0" smtClean="0">
                <a:solidFill>
                  <a:schemeClr val="bg1"/>
                </a:solidFill>
                <a:cs typeface="B Nazanin" panose="00000400000000000000" pitchFamily="2" charset="-78"/>
              </a:rPr>
              <a:t>CSR</a:t>
            </a:r>
            <a:r>
              <a:rPr lang="fa-IR" sz="1600" dirty="0" smtClean="0">
                <a:solidFill>
                  <a:schemeClr val="bg1"/>
                </a:solidFill>
                <a:cs typeface="B Nazanin" panose="00000400000000000000" pitchFamily="2" charset="-78"/>
              </a:rPr>
              <a:t> </a:t>
            </a:r>
            <a:r>
              <a:rPr lang="fa-IR" sz="1600" dirty="0">
                <a:solidFill>
                  <a:schemeClr val="bg1"/>
                </a:solidFill>
                <a:cs typeface="B Nazanin" panose="00000400000000000000" pitchFamily="2" charset="-78"/>
              </a:rPr>
              <a:t>و تعلق خاطر</a:t>
            </a:r>
            <a:endParaRPr lang="en-US" sz="1600"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روش ها</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ebdings" panose="05030102010509060703" pitchFamily="18" charset="2"/>
              <a:buChar char="3"/>
            </a:pPr>
            <a:r>
              <a:rPr lang="fa-IR" sz="2800" dirty="0">
                <a:cs typeface="B Nazanin" panose="00000400000000000000" pitchFamily="2" charset="-78"/>
              </a:rPr>
              <a:t>در اینجا سه سطح از </a:t>
            </a:r>
            <a:r>
              <a:rPr lang="en-US" sz="2800" dirty="0" smtClean="0">
                <a:cs typeface="B Nazanin" panose="00000400000000000000" pitchFamily="2" charset="-78"/>
              </a:rPr>
              <a:t>CSR</a:t>
            </a:r>
            <a:r>
              <a:rPr lang="fa-IR" sz="2800" dirty="0" smtClean="0">
                <a:cs typeface="B Nazanin" panose="00000400000000000000" pitchFamily="2" charset="-78"/>
              </a:rPr>
              <a:t> را </a:t>
            </a:r>
            <a:r>
              <a:rPr lang="fa-IR" sz="2800" dirty="0">
                <a:cs typeface="B Nazanin" panose="00000400000000000000" pitchFamily="2" charset="-78"/>
              </a:rPr>
              <a:t>تعریف کردیم که به عنوان سناریو برای پاسخ دهندگان نمایش داده شده بود. استفاده از سناریوها در روشهای تجربی مطالعه و تحقیق واکنش ها و نگرشهای مصرف کنندگان مشترک می باشد. در تحقیقات مختلف، با ایجاد سطوح متفاوتی از اخلاقیات شرکتی که امکان تست نگرشها و رفتار پاسخ دهندگان در جهت شرکتی با شیوه های کم و بیش اخلاقی و با مسئولیت اجتماعی را فراهم آورد، </a:t>
            </a:r>
            <a:r>
              <a:rPr lang="en-US" sz="2800" dirty="0" smtClean="0">
                <a:cs typeface="B Nazanin" panose="00000400000000000000" pitchFamily="2" charset="-78"/>
              </a:rPr>
              <a:t>CSR</a:t>
            </a:r>
            <a:r>
              <a:rPr lang="fa-IR" sz="2800" dirty="0" smtClean="0">
                <a:cs typeface="B Nazanin" panose="00000400000000000000" pitchFamily="2" charset="-78"/>
              </a:rPr>
              <a:t> دستکاری </a:t>
            </a:r>
            <a:r>
              <a:rPr lang="fa-IR" sz="2800" dirty="0">
                <a:cs typeface="B Nazanin" panose="00000400000000000000" pitchFamily="2" charset="-78"/>
              </a:rPr>
              <a:t>گردید. نتایج حاصل از این تحقیقات تجربی به تاثیر اطلاعات </a:t>
            </a:r>
            <a:r>
              <a:rPr lang="en-US" sz="2800" dirty="0" smtClean="0">
                <a:cs typeface="B Nazanin" panose="00000400000000000000" pitchFamily="2" charset="-78"/>
              </a:rPr>
              <a:t>CSR</a:t>
            </a:r>
            <a:r>
              <a:rPr lang="fa-IR" sz="2800" dirty="0" smtClean="0">
                <a:cs typeface="B Nazanin" panose="00000400000000000000" pitchFamily="2" charset="-78"/>
              </a:rPr>
              <a:t> بر </a:t>
            </a:r>
            <a:r>
              <a:rPr lang="fa-IR" sz="2800" dirty="0">
                <a:cs typeface="B Nazanin" panose="00000400000000000000" pitchFamily="2" charset="-78"/>
              </a:rPr>
              <a:t>مقاصد رفتاری و همچنین ارزیابی محصولات و شرکت ها اشاره می کند.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23</a:t>
            </a:r>
            <a:r>
              <a:rPr lang="en-US" sz="2400" dirty="0" smtClean="0"/>
              <a:t>/</a:t>
            </a:r>
            <a:r>
              <a:rPr lang="fa-IR" sz="2400" dirty="0" smtClean="0"/>
              <a:t>42</a:t>
            </a:r>
            <a:endParaRPr lang="en-US" dirty="0"/>
          </a:p>
        </p:txBody>
      </p:sp>
    </p:spTree>
    <p:extLst>
      <p:ext uri="{BB962C8B-B14F-4D97-AF65-F5344CB8AC3E}">
        <p14:creationId xmlns:p14="http://schemas.microsoft.com/office/powerpoint/2010/main" val="99251831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en-US" dirty="0" smtClean="0">
                <a:solidFill>
                  <a:schemeClr val="bg1"/>
                </a:solidFill>
                <a:cs typeface="B Nazanin" panose="00000400000000000000" pitchFamily="2" charset="-78"/>
              </a:rPr>
              <a:t>CSR</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تعلق خاطر کاری</a:t>
            </a:r>
            <a:endParaRPr lang="en-US" sz="1600"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en-US" sz="1600" dirty="0" smtClean="0">
                <a:solidFill>
                  <a:schemeClr val="bg1"/>
                </a:solidFill>
                <a:cs typeface="B Nazanin" panose="00000400000000000000" pitchFamily="2" charset="-78"/>
              </a:rPr>
              <a:t>CSR</a:t>
            </a:r>
            <a:r>
              <a:rPr lang="fa-IR" sz="1600" dirty="0" smtClean="0">
                <a:solidFill>
                  <a:schemeClr val="bg1"/>
                </a:solidFill>
                <a:cs typeface="B Nazanin" panose="00000400000000000000" pitchFamily="2" charset="-78"/>
              </a:rPr>
              <a:t> </a:t>
            </a:r>
            <a:r>
              <a:rPr lang="fa-IR" sz="1600" dirty="0">
                <a:solidFill>
                  <a:schemeClr val="bg1"/>
                </a:solidFill>
                <a:cs typeface="B Nazanin" panose="00000400000000000000" pitchFamily="2" charset="-78"/>
              </a:rPr>
              <a:t>و تعلق خاطر</a:t>
            </a:r>
            <a:endParaRPr lang="en-US" sz="1600"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روش ها</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ebdings" panose="05030102010509060703" pitchFamily="18" charset="2"/>
              <a:buChar char="3"/>
            </a:pPr>
            <a:r>
              <a:rPr lang="fa-IR" sz="2800" dirty="0">
                <a:cs typeface="B Nazanin" panose="00000400000000000000" pitchFamily="2" charset="-78"/>
              </a:rPr>
              <a:t>برای تشریح سه شرکت متفاوت، سه سناریو راه اندازی گردید: سناریوی اول شرکتی را تشریح نمود که فقط قادر به تامین تعهدات قانونی اش در مورد محیط و منابع انسانی بود؛ سناریوی دوم شرکتی را تشریح نمود که از شیوه های مسئولیت اجتماعی در جهت ذینفعان خارجی ، مثلاً عرضه کنندگان و جامعه ای که درآن کار می کنند، بهره میگیرند؛ بالاخره، سناریوی سوم شرکتی را تشریح نمود که از شیوه های مسئولیت اجتماعی در جهت نیروی کارش، مثلاً نگرانی در مورد رفاه کارکنان استفاده می کند.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24</a:t>
            </a:r>
            <a:r>
              <a:rPr lang="en-US" sz="2400" dirty="0" smtClean="0"/>
              <a:t>/</a:t>
            </a:r>
            <a:r>
              <a:rPr lang="fa-IR" sz="2400" dirty="0" smtClean="0"/>
              <a:t>42</a:t>
            </a:r>
            <a:endParaRPr lang="en-US" dirty="0"/>
          </a:p>
        </p:txBody>
      </p:sp>
    </p:spTree>
    <p:extLst>
      <p:ext uri="{BB962C8B-B14F-4D97-AF65-F5344CB8AC3E}">
        <p14:creationId xmlns:p14="http://schemas.microsoft.com/office/powerpoint/2010/main" val="28165519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en-US" dirty="0" smtClean="0">
                <a:solidFill>
                  <a:schemeClr val="bg1"/>
                </a:solidFill>
                <a:cs typeface="B Nazanin" panose="00000400000000000000" pitchFamily="2" charset="-78"/>
              </a:rPr>
              <a:t>CSR</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تعلق خاطر کاری</a:t>
            </a:r>
            <a:endParaRPr lang="en-US" sz="1600"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en-US" sz="1600" dirty="0" smtClean="0">
                <a:solidFill>
                  <a:schemeClr val="bg1"/>
                </a:solidFill>
                <a:cs typeface="B Nazanin" panose="00000400000000000000" pitchFamily="2" charset="-78"/>
              </a:rPr>
              <a:t>CSR</a:t>
            </a:r>
            <a:r>
              <a:rPr lang="fa-IR" sz="1600" dirty="0" smtClean="0">
                <a:solidFill>
                  <a:schemeClr val="bg1"/>
                </a:solidFill>
                <a:cs typeface="B Nazanin" panose="00000400000000000000" pitchFamily="2" charset="-78"/>
              </a:rPr>
              <a:t> </a:t>
            </a:r>
            <a:r>
              <a:rPr lang="fa-IR" sz="1600" dirty="0">
                <a:solidFill>
                  <a:schemeClr val="bg1"/>
                </a:solidFill>
                <a:cs typeface="B Nazanin" panose="00000400000000000000" pitchFamily="2" charset="-78"/>
              </a:rPr>
              <a:t>و تعلق خاطر</a:t>
            </a:r>
            <a:endParaRPr lang="en-US" sz="1600"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روش ها</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t">
            <a:noAutofit/>
          </a:bodyPr>
          <a:lstStyle/>
          <a:p>
            <a:pPr algn="ctr" rtl="1">
              <a:lnSpc>
                <a:spcPct val="150000"/>
              </a:lnSpc>
            </a:pPr>
            <a:endParaRPr lang="fa-IR" sz="2800" dirty="0" smtClean="0">
              <a:cs typeface="B Nazanin" panose="00000400000000000000" pitchFamily="2" charset="-78"/>
            </a:endParaRPr>
          </a:p>
          <a:p>
            <a:pPr algn="ctr" rtl="1">
              <a:lnSpc>
                <a:spcPct val="150000"/>
              </a:lnSpc>
            </a:pPr>
            <a:endParaRPr lang="fa-IR" sz="2800" dirty="0">
              <a:cs typeface="B Nazanin" panose="00000400000000000000" pitchFamily="2" charset="-78"/>
            </a:endParaRPr>
          </a:p>
          <a:p>
            <a:pPr algn="ctr" rtl="1">
              <a:lnSpc>
                <a:spcPct val="150000"/>
              </a:lnSpc>
            </a:pPr>
            <a:endParaRPr lang="fa-IR" sz="2800" dirty="0" smtClean="0">
              <a:cs typeface="B Nazanin" panose="00000400000000000000" pitchFamily="2" charset="-78"/>
            </a:endParaRPr>
          </a:p>
          <a:p>
            <a:pPr algn="ctr" rtl="1">
              <a:lnSpc>
                <a:spcPct val="150000"/>
              </a:lnSpc>
            </a:pPr>
            <a:endParaRPr lang="fa-IR" sz="2800" dirty="0">
              <a:cs typeface="B Nazanin" panose="00000400000000000000" pitchFamily="2" charset="-78"/>
            </a:endParaRPr>
          </a:p>
          <a:p>
            <a:pPr algn="ctr" rtl="1">
              <a:lnSpc>
                <a:spcPct val="150000"/>
              </a:lnSpc>
            </a:pPr>
            <a:endParaRPr lang="fa-IR" sz="2800" dirty="0" smtClean="0">
              <a:cs typeface="B Nazanin" panose="00000400000000000000" pitchFamily="2" charset="-78"/>
            </a:endParaRPr>
          </a:p>
          <a:p>
            <a:pPr algn="ctr" rtl="1">
              <a:lnSpc>
                <a:spcPct val="150000"/>
              </a:lnSpc>
            </a:pPr>
            <a:endParaRPr lang="fa-IR" sz="2800" dirty="0">
              <a:cs typeface="B Nazanin" panose="00000400000000000000" pitchFamily="2" charset="-78"/>
            </a:endParaRPr>
          </a:p>
          <a:p>
            <a:pPr algn="ctr" rtl="1">
              <a:lnSpc>
                <a:spcPct val="150000"/>
              </a:lnSpc>
            </a:pPr>
            <a:endParaRPr lang="fa-IR" sz="2800" dirty="0" smtClean="0">
              <a:cs typeface="B Nazanin" panose="00000400000000000000" pitchFamily="2" charset="-78"/>
            </a:endParaRPr>
          </a:p>
          <a:p>
            <a:pPr algn="ctr" rtl="1">
              <a:lnSpc>
                <a:spcPct val="150000"/>
              </a:lnSpc>
            </a:pPr>
            <a:endParaRPr lang="fa-IR" sz="2800" dirty="0">
              <a:cs typeface="B Nazanin" panose="00000400000000000000" pitchFamily="2" charset="-78"/>
            </a:endParaRPr>
          </a:p>
          <a:p>
            <a:pPr algn="ctr" rtl="1">
              <a:lnSpc>
                <a:spcPct val="150000"/>
              </a:lnSpc>
            </a:pPr>
            <a:r>
              <a:rPr lang="fa-IR" sz="2200" dirty="0">
                <a:cs typeface="B Nazanin" panose="00000400000000000000" pitchFamily="2" charset="-78"/>
              </a:rPr>
              <a:t>جدول 1. سناریوهای </a:t>
            </a:r>
            <a:r>
              <a:rPr lang="en-US" sz="2200" dirty="0">
                <a:cs typeface="B Nazanin" panose="00000400000000000000" pitchFamily="2" charset="-78"/>
              </a:rPr>
              <a:t>CSR</a:t>
            </a:r>
            <a:endParaRPr lang="fa-IR" sz="22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65067" y="5322056"/>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25</a:t>
            </a:r>
            <a:r>
              <a:rPr lang="en-US" sz="2400" dirty="0" smtClean="0"/>
              <a:t>/</a:t>
            </a:r>
            <a:r>
              <a:rPr lang="fa-IR" sz="2400" dirty="0" smtClean="0"/>
              <a:t>42</a:t>
            </a:r>
            <a:endParaRPr lang="en-US" dirty="0"/>
          </a:p>
        </p:txBody>
      </p:sp>
      <p:graphicFrame>
        <p:nvGraphicFramePr>
          <p:cNvPr id="3" name="Table 2"/>
          <p:cNvGraphicFramePr>
            <a:graphicFrameLocks noGrp="1"/>
          </p:cNvGraphicFramePr>
          <p:nvPr>
            <p:extLst/>
          </p:nvPr>
        </p:nvGraphicFramePr>
        <p:xfrm>
          <a:off x="1015805" y="184317"/>
          <a:ext cx="6819673" cy="5090160"/>
        </p:xfrm>
        <a:graphic>
          <a:graphicData uri="http://schemas.openxmlformats.org/drawingml/2006/table">
            <a:tbl>
              <a:tblPr rtl="1" firstRow="1" firstCol="1" bandRow="1">
                <a:tableStyleId>{5C22544A-7EE6-4342-B048-85BDC9FD1C3A}</a:tableStyleId>
              </a:tblPr>
              <a:tblGrid>
                <a:gridCol w="1649850"/>
                <a:gridCol w="5169823"/>
              </a:tblGrid>
              <a:tr h="1475592">
                <a:tc>
                  <a:txBody>
                    <a:bodyPr/>
                    <a:lstStyle/>
                    <a:p>
                      <a:pPr algn="ctr" rtl="1">
                        <a:spcAft>
                          <a:spcPts val="0"/>
                        </a:spcAft>
                      </a:pPr>
                      <a:r>
                        <a:rPr lang="fa-IR" sz="2400" dirty="0">
                          <a:effectLst/>
                        </a:rPr>
                        <a:t>سناریوی </a:t>
                      </a:r>
                      <a:r>
                        <a:rPr lang="fa-IR" sz="2400" dirty="0" smtClean="0">
                          <a:effectLst/>
                        </a:rPr>
                        <a:t>1 بدون </a:t>
                      </a:r>
                      <a:r>
                        <a:rPr lang="en-US" sz="2400" dirty="0" smtClean="0">
                          <a:effectLst/>
                        </a:rPr>
                        <a:t>CSR</a:t>
                      </a:r>
                      <a:r>
                        <a:rPr lang="fa-IR" sz="2400" dirty="0" smtClean="0">
                          <a:effectLst/>
                        </a:rPr>
                        <a:t> </a:t>
                      </a:r>
                      <a:endParaRPr lang="en-US" sz="2000" dirty="0">
                        <a:effectLst/>
                      </a:endParaRPr>
                    </a:p>
                    <a:p>
                      <a:pPr algn="r" rtl="1">
                        <a:spcAft>
                          <a:spcPts val="0"/>
                        </a:spcAft>
                      </a:pPr>
                      <a:r>
                        <a:rPr lang="fa-IR" sz="14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solidFill>
                      <a:schemeClr val="accent5">
                        <a:lumMod val="75000"/>
                      </a:schemeClr>
                    </a:solidFill>
                  </a:tcPr>
                </a:tc>
                <a:tc>
                  <a:txBody>
                    <a:bodyPr/>
                    <a:lstStyle/>
                    <a:p>
                      <a:pPr algn="just" rtl="1">
                        <a:spcAft>
                          <a:spcPts val="0"/>
                        </a:spcAft>
                      </a:pPr>
                      <a:r>
                        <a:rPr lang="fa-IR" sz="1700" b="0" dirty="0">
                          <a:solidFill>
                            <a:schemeClr val="tx1"/>
                          </a:solidFill>
                          <a:effectLst/>
                          <a:cs typeface="B Nazanin" panose="00000400000000000000" pitchFamily="2" charset="-78"/>
                        </a:rPr>
                        <a:t>فرض کنید برای شرکتی کار می کنیم که حدود 30 سال است که در بازار حضور داشته و رشد پایدار و محکمی داشته است. فلسفه این شرکت براساس اصل تامین کلیه تعهدات قانونی اش می باشد. با حضور به عنوان یک </a:t>
                      </a:r>
                      <a:r>
                        <a:rPr lang="en-US" sz="1700" b="0" dirty="0">
                          <a:solidFill>
                            <a:schemeClr val="tx1"/>
                          </a:solidFill>
                          <a:effectLst/>
                          <a:cs typeface="B Nazanin" panose="00000400000000000000" pitchFamily="2" charset="-78"/>
                        </a:rPr>
                        <a:t>SME</a:t>
                      </a:r>
                      <a:r>
                        <a:rPr lang="fa-IR" sz="1700" b="0" dirty="0">
                          <a:solidFill>
                            <a:schemeClr val="tx1"/>
                          </a:solidFill>
                          <a:effectLst/>
                          <a:cs typeface="B Nazanin" panose="00000400000000000000" pitchFamily="2" charset="-78"/>
                        </a:rPr>
                        <a:t> ، همیشه با جامعه اطراف، سرو کار داشته و کارکنان به تاثیر محیطی فعالیتشان توجه خاصی معطوف می کنند.</a:t>
                      </a:r>
                      <a:endParaRPr lang="en-US" sz="1700" b="0" dirty="0">
                        <a:solidFill>
                          <a:schemeClr val="tx1"/>
                        </a:solidFill>
                        <a:effectLst/>
                        <a:cs typeface="B Nazanin" panose="00000400000000000000" pitchFamily="2" charset="-78"/>
                      </a:endParaRPr>
                    </a:p>
                    <a:p>
                      <a:pPr algn="r" rtl="1">
                        <a:spcAft>
                          <a:spcPts val="0"/>
                        </a:spcAft>
                      </a:pPr>
                      <a:r>
                        <a:rPr lang="fa-IR" sz="14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solidFill>
                      <a:schemeClr val="accent5">
                        <a:lumMod val="60000"/>
                        <a:lumOff val="40000"/>
                      </a:schemeClr>
                    </a:solidFill>
                  </a:tcPr>
                </a:tc>
              </a:tr>
              <a:tr h="1728976">
                <a:tc>
                  <a:txBody>
                    <a:bodyPr/>
                    <a:lstStyle/>
                    <a:p>
                      <a:pPr algn="ctr" rtl="1">
                        <a:spcAft>
                          <a:spcPts val="0"/>
                        </a:spcAft>
                      </a:pPr>
                      <a:r>
                        <a:rPr lang="fa-IR" sz="2400" dirty="0">
                          <a:effectLst/>
                        </a:rPr>
                        <a:t>سناریوی </a:t>
                      </a:r>
                      <a:r>
                        <a:rPr lang="fa-IR" sz="2400" dirty="0" smtClean="0">
                          <a:effectLst/>
                        </a:rPr>
                        <a:t>2 </a:t>
                      </a:r>
                      <a:r>
                        <a:rPr lang="en-US" sz="2400" dirty="0">
                          <a:effectLst/>
                        </a:rPr>
                        <a:t>CSR</a:t>
                      </a:r>
                      <a:r>
                        <a:rPr lang="fa-IR" sz="2400" dirty="0">
                          <a:effectLst/>
                        </a:rPr>
                        <a:t> خارجی</a:t>
                      </a:r>
                      <a:endParaRPr lang="en-US" sz="2000" dirty="0">
                        <a:effectLst/>
                      </a:endParaRPr>
                    </a:p>
                    <a:p>
                      <a:pPr algn="r" rtl="1">
                        <a:spcAft>
                          <a:spcPts val="0"/>
                        </a:spcAft>
                      </a:pPr>
                      <a:r>
                        <a:rPr lang="fa-IR" sz="14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solidFill>
                      <a:schemeClr val="accent5">
                        <a:lumMod val="75000"/>
                      </a:schemeClr>
                    </a:solidFill>
                  </a:tcPr>
                </a:tc>
                <a:tc>
                  <a:txBody>
                    <a:bodyPr/>
                    <a:lstStyle/>
                    <a:p>
                      <a:pPr algn="justLow" rtl="1">
                        <a:spcAft>
                          <a:spcPts val="0"/>
                        </a:spcAft>
                      </a:pPr>
                      <a:r>
                        <a:rPr lang="fa-IR" sz="1700" dirty="0">
                          <a:effectLst/>
                          <a:cs typeface="B Nazanin" panose="00000400000000000000" pitchFamily="2" charset="-78"/>
                        </a:rPr>
                        <a:t>علاوه بر موضوعات محیطی ناشی از پذیرش و مطلوبیت قانونی، این شرکت از سیاست مسئولیت اجتماعی بهره می برد که به طور مثال، خرید مواد خام از عرضه کنندگانی را پوشش می دهد که دارای ارزشهای اخلاقی مشترک بوده یا از سازمان های غیر دولتی مشغول کار با کودکان حمایت می کنند. اخیراً، آنها تبلیغاتی به راه انداخته اند که درصد قیمت محصول نهایی به اعمال مسئولیت اجتماعی انتخاب شده از سوی مصرف کنندگان رجوع می کند.</a:t>
                      </a:r>
                      <a:endParaRPr lang="en-US" sz="1700" dirty="0">
                        <a:effectLst/>
                        <a:cs typeface="B Nazanin" panose="00000400000000000000" pitchFamily="2" charset="-78"/>
                      </a:endParaRPr>
                    </a:p>
                    <a:p>
                      <a:pPr algn="r" rtl="1">
                        <a:spcAft>
                          <a:spcPts val="0"/>
                        </a:spcAft>
                      </a:pPr>
                      <a:r>
                        <a:rPr lang="fa-IR" sz="14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solidFill>
                      <a:schemeClr val="accent5">
                        <a:lumMod val="60000"/>
                        <a:lumOff val="40000"/>
                      </a:schemeClr>
                    </a:solidFill>
                  </a:tcPr>
                </a:tc>
              </a:tr>
              <a:tr h="1773691">
                <a:tc>
                  <a:txBody>
                    <a:bodyPr/>
                    <a:lstStyle/>
                    <a:p>
                      <a:pPr algn="ctr" rtl="1">
                        <a:spcAft>
                          <a:spcPts val="0"/>
                        </a:spcAft>
                      </a:pPr>
                      <a:r>
                        <a:rPr lang="fa-IR" sz="2400" dirty="0">
                          <a:effectLst/>
                        </a:rPr>
                        <a:t>سناریوی </a:t>
                      </a:r>
                      <a:r>
                        <a:rPr lang="fa-IR" sz="2400" dirty="0" smtClean="0">
                          <a:effectLst/>
                        </a:rPr>
                        <a:t>3 </a:t>
                      </a:r>
                      <a:r>
                        <a:rPr lang="en-US" sz="2400" dirty="0">
                          <a:effectLst/>
                        </a:rPr>
                        <a:t>CSR</a:t>
                      </a:r>
                      <a:r>
                        <a:rPr lang="fa-IR" sz="2400" dirty="0">
                          <a:effectLst/>
                        </a:rPr>
                        <a:t> </a:t>
                      </a:r>
                      <a:r>
                        <a:rPr lang="fa-IR" sz="2400" dirty="0" smtClean="0">
                          <a:effectLst/>
                        </a:rPr>
                        <a:t>داخل</a:t>
                      </a:r>
                      <a:endParaRPr lang="en-US" sz="2000" dirty="0">
                        <a:effectLst/>
                      </a:endParaRPr>
                    </a:p>
                  </a:txBody>
                  <a:tcPr marL="68580" marR="68580" marT="0" marB="0">
                    <a:solidFill>
                      <a:schemeClr val="accent5">
                        <a:lumMod val="75000"/>
                      </a:schemeClr>
                    </a:solidFill>
                  </a:tcPr>
                </a:tc>
                <a:tc>
                  <a:txBody>
                    <a:bodyPr/>
                    <a:lstStyle/>
                    <a:p>
                      <a:pPr algn="justLow" rtl="1">
                        <a:spcAft>
                          <a:spcPts val="0"/>
                        </a:spcAft>
                      </a:pPr>
                      <a:r>
                        <a:rPr lang="fa-IR" sz="1700" dirty="0">
                          <a:effectLst/>
                          <a:cs typeface="B Nazanin" panose="00000400000000000000" pitchFamily="2" charset="-78"/>
                        </a:rPr>
                        <a:t>اگرچه سالهای اخیر به خاطر بحران اقتصادی سخت و دشوار بوده است، اما این شرکت تلاش می کند از فسلفه موسسش یعنی نگرانی در مورد رفاه کارکنان پیروی کند. در این خصوص، شرکت از زمان تاسیش دارای پرورشگاهی برای فرزندان کارکنان و فروشگاهی با قیمت های کنترل شده می باشد. در سالهای اخیر، آنها حمایت اجتماعی من جمله شراکت با شرکت خدمات داخلی را وسعت بخشیده اند. به علاوه، سیاست های استخدام و گزینش ، ادغام افراد معلول و ناتوان رامقدم برمی شمرند.</a:t>
                      </a:r>
                      <a:endParaRPr lang="en-US" sz="17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solidFill>
                      <a:schemeClr val="accent5">
                        <a:lumMod val="60000"/>
                        <a:lumOff val="40000"/>
                      </a:schemeClr>
                    </a:solidFill>
                  </a:tcPr>
                </a:tc>
              </a:tr>
            </a:tbl>
          </a:graphicData>
        </a:graphic>
      </p:graphicFrame>
    </p:spTree>
    <p:extLst>
      <p:ext uri="{BB962C8B-B14F-4D97-AF65-F5344CB8AC3E}">
        <p14:creationId xmlns:p14="http://schemas.microsoft.com/office/powerpoint/2010/main" val="151259280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523</Words>
  <Application>Microsoft Office PowerPoint</Application>
  <PresentationFormat>On-screen Show (4:3)</PresentationFormat>
  <Paragraphs>51</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Webdings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2017-06-17T07:35:27Z</dcterms:modified>
</cp:coreProperties>
</file>