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نوآوری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مولفه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Nespresso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تجاری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Nespresso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02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نوآوری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مولفه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Nespresso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موضع </a:t>
            </a:r>
            <a:r>
              <a:rPr lang="fa-IR" sz="2800" b="1" u="sng" dirty="0" smtClean="0">
                <a:cs typeface="B Nazanin" panose="00000400000000000000" pitchFamily="2" charset="-78"/>
              </a:rPr>
              <a:t>یابی</a:t>
            </a:r>
            <a:endParaRPr lang="en-US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en-US" sz="2800" dirty="0">
                <a:cs typeface="B Nazanin" panose="00000400000000000000" pitchFamily="2" charset="-78"/>
              </a:rPr>
              <a:t>Nespresso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یکی </a:t>
            </a:r>
            <a:r>
              <a:rPr lang="ar-SA" sz="2800" dirty="0">
                <a:cs typeface="B Nazanin" panose="00000400000000000000" pitchFamily="2" charset="-78"/>
              </a:rPr>
              <a:t>از موفق ترین نوآوریهای مدل تجاری در سالهای اخیر به شمار می رود. از سال 2000، </a:t>
            </a:r>
            <a:r>
              <a:rPr lang="en-US" sz="2800" dirty="0">
                <a:cs typeface="B Nazanin" panose="00000400000000000000" pitchFamily="2" charset="-78"/>
              </a:rPr>
              <a:t>Nespresso</a:t>
            </a:r>
            <a:r>
              <a:rPr lang="ar-SA" sz="2800" dirty="0">
                <a:cs typeface="B Nazanin" panose="00000400000000000000" pitchFamily="2" charset="-78"/>
              </a:rPr>
              <a:t> سالانه 30 درصد رشد داشته و سریعترین واحد تجاری در حال رشد </a:t>
            </a:r>
            <a:r>
              <a:rPr lang="en-US" sz="2800" dirty="0">
                <a:cs typeface="B Nazanin" panose="00000400000000000000" pitchFamily="2" charset="-78"/>
              </a:rPr>
              <a:t>Nestle</a:t>
            </a:r>
            <a:r>
              <a:rPr lang="ar-SA" sz="2800" dirty="0">
                <a:cs typeface="B Nazanin" panose="00000400000000000000" pitchFamily="2" charset="-78"/>
              </a:rPr>
              <a:t> می باشد. </a:t>
            </a:r>
            <a:r>
              <a:rPr lang="fa-IR" sz="2800" dirty="0">
                <a:cs typeface="B Nazanin" panose="00000400000000000000" pitchFamily="2" charset="-78"/>
              </a:rPr>
              <a:t>ایده پایه مفهوم </a:t>
            </a:r>
            <a:r>
              <a:rPr lang="en-US" sz="2800" dirty="0" smtClean="0">
                <a:cs typeface="B Nazanin" panose="00000400000000000000" pitchFamily="2" charset="-78"/>
              </a:rPr>
              <a:t>Nespresso</a:t>
            </a:r>
            <a:r>
              <a:rPr lang="fa-IR" sz="2800" dirty="0" smtClean="0">
                <a:cs typeface="B Nazanin" panose="00000400000000000000" pitchFamily="2" charset="-78"/>
              </a:rPr>
              <a:t> مشتری </a:t>
            </a:r>
            <a:r>
              <a:rPr lang="fa-IR" sz="2800" dirty="0">
                <a:cs typeface="B Nazanin" panose="00000400000000000000" pitchFamily="2" charset="-78"/>
              </a:rPr>
              <a:t>پسند سازی می باشد. </a:t>
            </a:r>
            <a:r>
              <a:rPr lang="en-US" sz="2800" dirty="0" smtClean="0">
                <a:cs typeface="B Nazanin" panose="00000400000000000000" pitchFamily="2" charset="-78"/>
              </a:rPr>
              <a:t>CEO </a:t>
            </a:r>
            <a:r>
              <a:rPr lang="en-US" sz="2800" dirty="0">
                <a:cs typeface="B Nazanin" panose="00000400000000000000" pitchFamily="2" charset="-78"/>
              </a:rPr>
              <a:t>Nestle´ Coffee Specialties Willem </a:t>
            </a:r>
            <a:r>
              <a:rPr lang="en-US" sz="2800" dirty="0" err="1">
                <a:cs typeface="B Nazanin" panose="00000400000000000000" pitchFamily="2" charset="-78"/>
              </a:rPr>
              <a:t>Pronk</a:t>
            </a:r>
            <a:r>
              <a:rPr lang="ar-SA" sz="2800" dirty="0">
                <a:cs typeface="B Nazanin" panose="00000400000000000000" pitchFamily="2" charset="-78"/>
              </a:rPr>
              <a:t> بیش از یک دهه قبل توضیح داد: در بازارهای امروز، در همه چیز ، از تلفن گرفته تا آبجو تا چای تا کامپیوترهای شخصی- فردی سازی، یک نیروی محرکه به شمار می رود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23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6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نوآوری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مولفه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Nespresso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منطق محصول و خدمت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600" dirty="0">
                <a:cs typeface="B Nazanin" panose="00000400000000000000" pitchFamily="2" charset="-78"/>
              </a:rPr>
              <a:t>سیستم کپسول منحصر به فرد آنها با موقعیت آنها کاملاً همراستا می باشد. در کپسولهای بسته بندی شده در خلاء 16 مزه مختلف وجود دارد که طعم و تازگی را حفظ می کنند. اگرچه اکثر مصرف کنندگان به طور نوعی فقط دارای یک تیپ قهوه در بسته 250 گرمی یا 500 گرمی در خانه بودند، اما حال </a:t>
            </a:r>
            <a:r>
              <a:rPr lang="en-US" sz="2600" dirty="0" smtClean="0">
                <a:cs typeface="B Nazanin" panose="00000400000000000000" pitchFamily="2" charset="-78"/>
              </a:rPr>
              <a:t>Nespresso</a:t>
            </a:r>
            <a:r>
              <a:rPr lang="fa-IR" sz="2600" dirty="0" smtClean="0">
                <a:cs typeface="B Nazanin" panose="00000400000000000000" pitchFamily="2" charset="-78"/>
              </a:rPr>
              <a:t> امکان </a:t>
            </a:r>
            <a:r>
              <a:rPr lang="fa-IR" sz="2600" dirty="0">
                <a:cs typeface="B Nazanin" panose="00000400000000000000" pitchFamily="2" charset="-78"/>
              </a:rPr>
              <a:t>وجود طعم های گوناگون را فراهم می آورد که مختص هرتجربه قهوه فردی می باشد. سرویس دهی انحصاری و شخصی به مشتری 7/ 24 از توجه فردی به هر مشتری اطمینان حاصل می کند. بنابراین منطق محصول و خدمت با موقعیت کاملاً همراستا می باشد.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331244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3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نوآوری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مولفه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Nespresso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منطق خلق ارزش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مهارتهای کلیدی و اصلی </a:t>
            </a:r>
            <a:r>
              <a:rPr lang="en-US" sz="2800" dirty="0" smtClean="0">
                <a:cs typeface="B Nazanin" panose="00000400000000000000" pitchFamily="2" charset="-78"/>
              </a:rPr>
              <a:t>Nestle</a:t>
            </a:r>
            <a:r>
              <a:rPr lang="fa-IR" sz="2800" dirty="0" smtClean="0">
                <a:cs typeface="B Nazanin" panose="00000400000000000000" pitchFamily="2" charset="-78"/>
              </a:rPr>
              <a:t> عبارتند از</a:t>
            </a:r>
            <a:r>
              <a:rPr lang="fa-IR" sz="2800" dirty="0">
                <a:cs typeface="B Nazanin" panose="00000400000000000000" pitchFamily="2" charset="-78"/>
              </a:rPr>
              <a:t>: تولید و بازاریابی غذا، نه تولید وسایل خانگی. بنابراین </a:t>
            </a:r>
            <a:r>
              <a:rPr lang="en-US" sz="2800" dirty="0" smtClean="0">
                <a:cs typeface="B Nazanin" panose="00000400000000000000" pitchFamily="2" charset="-78"/>
              </a:rPr>
              <a:t>Nestle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همکاری یک شریک طراحی خارجی و چندین متخصص ماشین ،تصمیم به توسعه سیستم </a:t>
            </a:r>
            <a:r>
              <a:rPr lang="en-US" sz="2800" dirty="0" smtClean="0">
                <a:cs typeface="B Nazanin" panose="00000400000000000000" pitchFamily="2" charset="-78"/>
              </a:rPr>
              <a:t>Nespresso</a:t>
            </a:r>
            <a:r>
              <a:rPr lang="fa-IR" sz="2800" dirty="0" smtClean="0">
                <a:cs typeface="B Nazanin" panose="00000400000000000000" pitchFamily="2" charset="-78"/>
              </a:rPr>
              <a:t> گرفت</a:t>
            </a:r>
            <a:r>
              <a:rPr lang="fa-IR" sz="2800" dirty="0">
                <a:cs typeface="B Nazanin" panose="00000400000000000000" pitchFamily="2" charset="-78"/>
              </a:rPr>
              <a:t>. کلاً 1700 مورد تقاضای امتیاز بایگانی گردید. تولید و توزیع ماشین های قهوه ساز از طریق تولید کنندگان معروف تحت توافقنامه لیسانس با </a:t>
            </a:r>
            <a:r>
              <a:rPr lang="en-US" sz="2800" dirty="0" smtClean="0">
                <a:cs typeface="B Nazanin" panose="00000400000000000000" pitchFamily="2" charset="-78"/>
              </a:rPr>
              <a:t>Nestle</a:t>
            </a:r>
            <a:r>
              <a:rPr lang="fa-IR" sz="2800" dirty="0" smtClean="0">
                <a:cs typeface="B Nazanin" panose="00000400000000000000" pitchFamily="2" charset="-78"/>
              </a:rPr>
              <a:t> اجرا </a:t>
            </a:r>
            <a:r>
              <a:rPr lang="fa-IR" sz="2800" dirty="0">
                <a:cs typeface="B Nazanin" panose="00000400000000000000" pitchFamily="2" charset="-78"/>
              </a:rPr>
              <a:t>شده است.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25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0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331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2017-06-20T09:14:13Z</dcterms:modified>
</cp:coreProperties>
</file>