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رشد </a:t>
            </a:r>
            <a:r>
              <a:rPr lang="en-US" sz="2200" dirty="0" smtClean="0">
                <a:solidFill>
                  <a:schemeClr val="bg1"/>
                </a:solidFill>
                <a:cs typeface="B Nazanin" panose="00000400000000000000" pitchFamily="2" charset="-78"/>
              </a:rPr>
              <a:t>MNC </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 روش و داده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 روش ها و داده ها</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43</a:t>
            </a:r>
            <a:endParaRPr lang="en-US" dirty="0"/>
          </a:p>
        </p:txBody>
      </p:sp>
    </p:spTree>
    <p:extLst>
      <p:ext uri="{BB962C8B-B14F-4D97-AF65-F5344CB8AC3E}">
        <p14:creationId xmlns:p14="http://schemas.microsoft.com/office/powerpoint/2010/main" val="15675565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رشد </a:t>
            </a:r>
            <a:r>
              <a:rPr lang="en-US" sz="2200" dirty="0" smtClean="0">
                <a:solidFill>
                  <a:schemeClr val="bg1"/>
                </a:solidFill>
                <a:cs typeface="B Nazanin" panose="00000400000000000000" pitchFamily="2" charset="-78"/>
              </a:rPr>
              <a:t>MNC </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 روش و داده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شیوه متدلوژیکی:</a:t>
            </a:r>
          </a:p>
          <a:p>
            <a:pPr marL="457200" indent="-457200" algn="just" rtl="1">
              <a:lnSpc>
                <a:spcPct val="150000"/>
              </a:lnSpc>
              <a:buFont typeface="Wingdings" panose="05000000000000000000" pitchFamily="2" charset="2"/>
              <a:buChar char="§"/>
            </a:pPr>
            <a:r>
              <a:rPr lang="fa-IR" sz="2500" dirty="0">
                <a:cs typeface="B Nazanin" panose="00000400000000000000" pitchFamily="2" charset="-78"/>
              </a:rPr>
              <a:t>پژوهش تجربی به شکل مطالعه موردی اکتشافی انجام گرفت. در میان بسیاری از کاربردهای این مطالعه، می توان به پزوهش مکانیسم های سببی اشاره کرد که به صروت منحنی باقی می مانند زیرا از برون هشته ها و استثناعات در جمعیت نه در اکثریت موارد استفاده می کنند. در میان تولید کنندگان نرم افزار اروپائی، </a:t>
            </a:r>
            <a:r>
              <a:rPr lang="en-US" sz="2500" dirty="0" smtClean="0">
                <a:cs typeface="B Nazanin" panose="00000400000000000000" pitchFamily="2" charset="-78"/>
              </a:rPr>
              <a:t>SAP</a:t>
            </a:r>
            <a:r>
              <a:rPr lang="fa-IR" sz="2500" dirty="0" smtClean="0">
                <a:cs typeface="B Nazanin" panose="00000400000000000000" pitchFamily="2" charset="-78"/>
              </a:rPr>
              <a:t> نه </a:t>
            </a:r>
            <a:r>
              <a:rPr lang="fa-IR" sz="2500" dirty="0">
                <a:cs typeface="B Nazanin" panose="00000400000000000000" pitchFamily="2" charset="-78"/>
              </a:rPr>
              <a:t>تنها </a:t>
            </a:r>
            <a:r>
              <a:rPr lang="en-US" sz="2500" dirty="0" smtClean="0">
                <a:cs typeface="B Nazanin" panose="00000400000000000000" pitchFamily="2" charset="-78"/>
              </a:rPr>
              <a:t>Leviathan</a:t>
            </a:r>
            <a:r>
              <a:rPr lang="fa-IR" sz="2500" dirty="0" smtClean="0">
                <a:cs typeface="B Nazanin" panose="00000400000000000000" pitchFamily="2" charset="-78"/>
              </a:rPr>
              <a:t> در </a:t>
            </a:r>
            <a:r>
              <a:rPr lang="fa-IR" sz="2500" dirty="0">
                <a:cs typeface="B Nazanin" panose="00000400000000000000" pitchFamily="2" charset="-78"/>
              </a:rPr>
              <a:t>نرم افزار استاندارد تبدلی شده و در این رده بندی همچنان به صورت منحصر به فرد باقی می ماند. اگر چه عوامل معددی به نفع تولید کنندگان نرم افزار آمریکا عمل می کنند، اما یکی از مهمترین آنها اندازه بازار داخلی به همراه صرفه جویی  مقیاس در تولید نرم افزار می 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43</a:t>
            </a:r>
            <a:endParaRPr lang="en-US" dirty="0"/>
          </a:p>
        </p:txBody>
      </p:sp>
    </p:spTree>
    <p:extLst>
      <p:ext uri="{BB962C8B-B14F-4D97-AF65-F5344CB8AC3E}">
        <p14:creationId xmlns:p14="http://schemas.microsoft.com/office/powerpoint/2010/main" val="17822967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رشد </a:t>
            </a:r>
            <a:r>
              <a:rPr lang="en-US" sz="2200" dirty="0" smtClean="0">
                <a:solidFill>
                  <a:schemeClr val="bg1"/>
                </a:solidFill>
                <a:cs typeface="B Nazanin" panose="00000400000000000000" pitchFamily="2" charset="-78"/>
              </a:rPr>
              <a:t>MNC </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 روش و داده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منابع داده و مثلثات </a:t>
            </a:r>
          </a:p>
          <a:p>
            <a:pPr marL="457200" indent="-457200" algn="just" rtl="1">
              <a:lnSpc>
                <a:spcPct val="150000"/>
              </a:lnSpc>
              <a:buFont typeface="Wingdings" panose="05000000000000000000" pitchFamily="2" charset="2"/>
              <a:buChar char="§"/>
            </a:pPr>
            <a:r>
              <a:rPr lang="fa-IR" sz="2500" dirty="0">
                <a:cs typeface="B Nazanin" panose="00000400000000000000" pitchFamily="2" charset="-78"/>
              </a:rPr>
              <a:t>مطالعه موردی بر اساس دو منبع داده اصلی انجام </a:t>
            </a:r>
            <a:r>
              <a:rPr lang="fa-IR" sz="2500" dirty="0" smtClean="0">
                <a:cs typeface="B Nazanin" panose="00000400000000000000" pitchFamily="2" charset="-78"/>
              </a:rPr>
              <a:t>گرفت:</a:t>
            </a:r>
            <a:r>
              <a:rPr lang="en-US" sz="2500" dirty="0" smtClean="0">
                <a:cs typeface="B Nazanin" panose="00000400000000000000" pitchFamily="2" charset="-78"/>
              </a:rPr>
              <a:t> </a:t>
            </a:r>
            <a:r>
              <a:rPr lang="fa-IR" sz="2500" dirty="0" smtClean="0">
                <a:cs typeface="B Nazanin" panose="00000400000000000000" pitchFamily="2" charset="-78"/>
              </a:rPr>
              <a:t>1) </a:t>
            </a:r>
            <a:r>
              <a:rPr lang="fa-IR" sz="2500" dirty="0">
                <a:cs typeface="B Nazanin" panose="00000400000000000000" pitchFamily="2" charset="-78"/>
              </a:rPr>
              <a:t>تحقیق پیرامون بخش </a:t>
            </a:r>
            <a:r>
              <a:rPr lang="en-US" sz="2500" dirty="0">
                <a:cs typeface="B Nazanin" panose="00000400000000000000" pitchFamily="2" charset="-78"/>
              </a:rPr>
              <a:t>IT</a:t>
            </a:r>
            <a:r>
              <a:rPr lang="fa-IR" sz="2500" dirty="0">
                <a:cs typeface="B Nazanin" panose="00000400000000000000" pitchFamily="2" charset="-78"/>
              </a:rPr>
              <a:t> آلمان و </a:t>
            </a:r>
            <a:r>
              <a:rPr lang="fa-IR" sz="2500" dirty="0" smtClean="0">
                <a:cs typeface="B Nazanin" panose="00000400000000000000" pitchFamily="2" charset="-78"/>
              </a:rPr>
              <a:t>2</a:t>
            </a:r>
            <a:r>
              <a:rPr lang="fa-IR" sz="2500" dirty="0">
                <a:cs typeface="B Nazanin" panose="00000400000000000000" pitchFamily="2" charset="-78"/>
              </a:rPr>
              <a:t>) مصاحبه های منتشر شده با مدیران موسس </a:t>
            </a:r>
            <a:r>
              <a:rPr lang="en-US" sz="2500" dirty="0" smtClean="0">
                <a:cs typeface="B Nazanin" panose="00000400000000000000" pitchFamily="2" charset="-78"/>
              </a:rPr>
              <a:t>SAP</a:t>
            </a:r>
            <a:r>
              <a:rPr lang="fa-IR" sz="2500" dirty="0" smtClean="0">
                <a:cs typeface="B Nazanin" panose="00000400000000000000" pitchFamily="2" charset="-78"/>
              </a:rPr>
              <a:t>. تحقیق </a:t>
            </a:r>
            <a:r>
              <a:rPr lang="fa-IR" sz="2500" dirty="0">
                <a:cs typeface="B Nazanin" panose="00000400000000000000" pitchFamily="2" charset="-78"/>
              </a:rPr>
              <a:t>اول از 23 مصاحبه در بخش </a:t>
            </a:r>
            <a:r>
              <a:rPr lang="en-US" sz="2500" dirty="0">
                <a:cs typeface="B Nazanin" panose="00000400000000000000" pitchFamily="2" charset="-78"/>
              </a:rPr>
              <a:t>IT</a:t>
            </a:r>
            <a:r>
              <a:rPr lang="fa-IR" sz="2500" dirty="0">
                <a:cs typeface="B Nazanin" panose="00000400000000000000" pitchFamily="2" charset="-78"/>
              </a:rPr>
              <a:t> آلمان به عنوان بخشی از پروژه تحقیق مداوم در بخش </a:t>
            </a:r>
            <a:r>
              <a:rPr lang="en-US" sz="2500" dirty="0">
                <a:cs typeface="B Nazanin" panose="00000400000000000000" pitchFamily="2" charset="-78"/>
              </a:rPr>
              <a:t>IT</a:t>
            </a:r>
            <a:r>
              <a:rPr lang="fa-IR" sz="2500" dirty="0">
                <a:cs typeface="B Nazanin" panose="00000400000000000000" pitchFamily="2" charset="-78"/>
              </a:rPr>
              <a:t> آلمان تشکیل می شد. مصاحبه شوندگان را مدیران دو موسسه </a:t>
            </a:r>
            <a:r>
              <a:rPr lang="en-US" sz="2500" dirty="0" err="1">
                <a:cs typeface="B Nazanin" panose="00000400000000000000" pitchFamily="2" charset="-78"/>
              </a:rPr>
              <a:t>Franuhofer</a:t>
            </a:r>
            <a:r>
              <a:rPr lang="fa-IR" sz="2500" dirty="0">
                <a:cs typeface="B Nazanin" panose="00000400000000000000" pitchFamily="2" charset="-78"/>
              </a:rPr>
              <a:t> متخصص در زمینه</a:t>
            </a:r>
            <a:r>
              <a:rPr lang="en-US" sz="2500" dirty="0">
                <a:cs typeface="B Nazanin" panose="00000400000000000000" pitchFamily="2" charset="-78"/>
              </a:rPr>
              <a:t>IT </a:t>
            </a:r>
            <a:r>
              <a:rPr lang="fa-IR" sz="2500" dirty="0">
                <a:cs typeface="B Nazanin" panose="00000400000000000000" pitchFamily="2" charset="-78"/>
              </a:rPr>
              <a:t>، مدیران شرکت های نرم افزاری آلمان </a:t>
            </a:r>
            <a:r>
              <a:rPr lang="ar-SA" sz="2500" dirty="0">
                <a:cs typeface="B Nazanin" panose="00000400000000000000" pitchFamily="2" charset="-78"/>
              </a:rPr>
              <a:t> و شرکت کنندگان در دو رویداد صنعت نرم افزار آلمان تشکیل می دادند. در میان مصاحبه های منتشر شده با موسسین- مدیر </a:t>
            </a:r>
            <a:r>
              <a:rPr lang="en-US" sz="2500" dirty="0">
                <a:cs typeface="B Nazanin" panose="00000400000000000000" pitchFamily="2" charset="-78"/>
              </a:rPr>
              <a:t>SAP</a:t>
            </a:r>
            <a:r>
              <a:rPr lang="fa-IR" sz="2500" dirty="0">
                <a:cs typeface="B Nazanin" panose="00000400000000000000" pitchFamily="2" charset="-78"/>
              </a:rPr>
              <a:t> ، یکی از منابع اطلاعاتی مشخص می </a:t>
            </a:r>
            <a:r>
              <a:rPr lang="fa-IR" sz="2500" dirty="0" smtClean="0">
                <a:cs typeface="B Nazanin" panose="00000400000000000000" pitchFamily="2" charset="-78"/>
              </a:rPr>
              <a:t>گردد.</a:t>
            </a:r>
            <a:endParaRPr lang="en-US" sz="25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5965753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رشد </a:t>
            </a:r>
            <a:r>
              <a:rPr lang="en-US" sz="2200" dirty="0" smtClean="0">
                <a:solidFill>
                  <a:schemeClr val="bg1"/>
                </a:solidFill>
                <a:cs typeface="B Nazanin" panose="00000400000000000000" pitchFamily="2" charset="-78"/>
              </a:rPr>
              <a:t>MNC </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 روش و داده ها</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یافته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یافته های اصلی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تحقیق انجام شده نشان داد که شرکت اروپایی می تواند بر توسعه نرم افزار </a:t>
            </a:r>
            <a:r>
              <a:rPr lang="en-US" sz="2800" dirty="0" smtClean="0">
                <a:cs typeface="B Nazanin" panose="00000400000000000000" pitchFamily="2" charset="-78"/>
              </a:rPr>
              <a:t>ERP</a:t>
            </a:r>
            <a:r>
              <a:rPr lang="fa-IR" sz="2800" dirty="0" smtClean="0">
                <a:cs typeface="B Nazanin" panose="00000400000000000000" pitchFamily="2" charset="-78"/>
              </a:rPr>
              <a:t> برتری </a:t>
            </a:r>
            <a:r>
              <a:rPr lang="fa-IR" sz="2800" dirty="0">
                <a:cs typeface="B Nazanin" panose="00000400000000000000" pitchFamily="2" charset="-78"/>
              </a:rPr>
              <a:t>داشته باشد زیرا از نظر توسعه دهندگان نرم افزار آمریکا بازار کمی برای خرید و فروش این محصول وجود داشت. در اصل، نرم افزار </a:t>
            </a:r>
            <a:r>
              <a:rPr lang="en-US" sz="2800" dirty="0" smtClean="0">
                <a:cs typeface="B Nazanin" panose="00000400000000000000" pitchFamily="2" charset="-78"/>
              </a:rPr>
              <a:t>ERP</a:t>
            </a:r>
            <a:r>
              <a:rPr lang="fa-IR" sz="2800" dirty="0" smtClean="0">
                <a:cs typeface="B Nazanin" panose="00000400000000000000" pitchFamily="2" charset="-78"/>
              </a:rPr>
              <a:t> مجموعه </a:t>
            </a:r>
            <a:r>
              <a:rPr lang="fa-IR" sz="2800" dirty="0">
                <a:cs typeface="B Nazanin" panose="00000400000000000000" pitchFamily="2" charset="-78"/>
              </a:rPr>
              <a:t>تلفیقی از برنامه های کاربردی تابعی (تولید، مالیه، </a:t>
            </a:r>
            <a:r>
              <a:rPr lang="en-US" sz="2800" dirty="0" smtClean="0">
                <a:cs typeface="B Nazanin" panose="00000400000000000000" pitchFamily="2" charset="-78"/>
              </a:rPr>
              <a:t>HRM</a:t>
            </a:r>
            <a:r>
              <a:rPr lang="fa-IR" sz="2800" dirty="0" smtClean="0">
                <a:cs typeface="B Nazanin" panose="00000400000000000000" pitchFamily="2" charset="-78"/>
              </a:rPr>
              <a:t> و </a:t>
            </a:r>
            <a:r>
              <a:rPr lang="fa-IR" sz="2800" dirty="0">
                <a:cs typeface="B Nazanin" panose="00000400000000000000" pitchFamily="2" charset="-78"/>
              </a:rPr>
              <a:t>...) است که از امور روزمره شرکت- کاربر حمایت می کند.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43</a:t>
            </a:r>
            <a:endParaRPr lang="en-US" dirty="0"/>
          </a:p>
        </p:txBody>
      </p:sp>
    </p:spTree>
    <p:extLst>
      <p:ext uri="{BB962C8B-B14F-4D97-AF65-F5344CB8AC3E}">
        <p14:creationId xmlns:p14="http://schemas.microsoft.com/office/powerpoint/2010/main" val="33520439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375</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2017-06-24T09:58:32Z</dcterms:modified>
</cp:coreProperties>
</file>