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426" autoAdjust="0"/>
    <p:restoredTop sz="94660"/>
  </p:normalViewPr>
  <p:slideViewPr>
    <p:cSldViewPr snapToGrid="0">
      <p:cViewPr varScale="1">
        <p:scale>
          <a:sx n="74" d="100"/>
          <a:sy n="74" d="100"/>
        </p:scale>
        <p:origin x="984" y="5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6/25/2017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6/25/2017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6/25/2017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6/25/2017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6/25/2017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6/25/2017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6/25/2017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6/25/2017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6/25/2017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6/25/2017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6/25/2017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6/25/2017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پیشینه</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آنالیز تجربی</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 کلی</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algn="just" rtl="1">
              <a:lnSpc>
                <a:spcPct val="150000"/>
              </a:lnSpc>
            </a:pPr>
            <a:r>
              <a:rPr lang="fa-IR" sz="2800" b="1" u="sng" dirty="0">
                <a:cs typeface="B Nazanin" panose="00000400000000000000" pitchFamily="2" charset="-78"/>
              </a:rPr>
              <a:t>پیشینه نظری </a:t>
            </a:r>
          </a:p>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مدلهای شرکت ناهمگون </a:t>
            </a:r>
            <a:r>
              <a:rPr lang="en-US" sz="2800" dirty="0" smtClean="0">
                <a:cs typeface="B Nazanin" panose="00000400000000000000" pitchFamily="2" charset="-78"/>
              </a:rPr>
              <a:t>Melitz</a:t>
            </a:r>
            <a:r>
              <a:rPr lang="fa-IR" sz="2800" dirty="0" smtClean="0">
                <a:cs typeface="B Nazanin" panose="00000400000000000000" pitchFamily="2" charset="-78"/>
              </a:rPr>
              <a:t> و </a:t>
            </a:r>
            <a:r>
              <a:rPr lang="en-US" sz="2800" dirty="0" smtClean="0">
                <a:cs typeface="B Nazanin" panose="00000400000000000000" pitchFamily="2" charset="-78"/>
              </a:rPr>
              <a:t>Bernard</a:t>
            </a:r>
            <a:r>
              <a:rPr lang="fa-IR" sz="2800" dirty="0" smtClean="0">
                <a:cs typeface="B Nazanin" panose="00000400000000000000" pitchFamily="2" charset="-78"/>
              </a:rPr>
              <a:t> استراتژی </a:t>
            </a:r>
            <a:r>
              <a:rPr lang="fa-IR" sz="2800" dirty="0">
                <a:cs typeface="B Nazanin" panose="00000400000000000000" pitchFamily="2" charset="-78"/>
              </a:rPr>
              <a:t>تجربی ما را هدایت و راهنمایی می کنند. در این مدلها، به محض تنزل و کاهش هزینه های تجاری، بهره وری صنعتی افزایش می یابد زیرا شرکت هایی با سطح بهره وری پائین و غیر صادرکننده از صحنه خارج شده و شرکت هایی با سطح بهره وری بالا، از طریق صادرات گسترش وتوسعه می یابند. مخصوصاً اینکه وقتی هزینه های تجاری تنزل می یابد، صادرکنندگان سود بیشتری تجربه می کنند که با توسعه صادرات خود به آن پاسخ می دهند.</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dirty="0" smtClean="0"/>
              <a:t>9/39</a:t>
            </a:r>
            <a:endParaRPr lang="en-US" dirty="0"/>
          </a:p>
        </p:txBody>
      </p:sp>
    </p:spTree>
    <p:extLst>
      <p:ext uri="{BB962C8B-B14F-4D97-AF65-F5344CB8AC3E}">
        <p14:creationId xmlns:p14="http://schemas.microsoft.com/office/powerpoint/2010/main" val="181471350"/>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پیشینه</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آنالیز تجربی</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 کلی</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سود بیشتر، موجب ورود هر چه بیشتر به بازار نیز می گردد. مخصوصاً اینکه پائین آمدن هزینه های تجاری موجب کاهش آستانه بهره وری برای صادرات و افزایش تعداد شرکت های صادرکننده به بازارهای دیگر می شود. صادرکنندگان جدید بیشتر به کارخانجات غیر صادرکننده با بهره وری بالا و ورودی های جدید تعلق دارند. در این زمان، شرکت ها از بازار خارج می شوند.</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dirty="0" smtClean="0"/>
              <a:t>10/39</a:t>
            </a:r>
            <a:endParaRPr lang="en-US" dirty="0"/>
          </a:p>
        </p:txBody>
      </p:sp>
    </p:spTree>
    <p:extLst>
      <p:ext uri="{BB962C8B-B14F-4D97-AF65-F5344CB8AC3E}">
        <p14:creationId xmlns:p14="http://schemas.microsoft.com/office/powerpoint/2010/main" val="2721442088"/>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پیشینه</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آنالیز تجربی</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 کلی</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در مدل </a:t>
            </a:r>
            <a:r>
              <a:rPr lang="en-US" sz="2800" dirty="0" smtClean="0">
                <a:cs typeface="B Nazanin" panose="00000400000000000000" pitchFamily="2" charset="-78"/>
              </a:rPr>
              <a:t>Melitz، </a:t>
            </a:r>
            <a:r>
              <a:rPr lang="fa-IR" sz="2800" dirty="0">
                <a:cs typeface="B Nazanin" panose="00000400000000000000" pitchFamily="2" charset="-78"/>
              </a:rPr>
              <a:t>افزایش تقاضای نیروی کار به خاطر رشد و توسعه شرکت هایی با بهره وری بیشتر از طریق توسعه و ورودی های جدید، دستمزد واقعی در صنعت ایجاد کرده و به شرکت هایی با حداقل سطح بهره وری فشار می آورد تا از صحنه خارج شوند. در مدل </a:t>
            </a:r>
            <a:r>
              <a:rPr lang="en-US" sz="2800" dirty="0">
                <a:cs typeface="B Nazanin" panose="00000400000000000000" pitchFamily="2" charset="-78"/>
              </a:rPr>
              <a:t>Bernard ، </a:t>
            </a:r>
            <a:r>
              <a:rPr lang="fa-IR" sz="2800" dirty="0">
                <a:cs typeface="B Nazanin" panose="00000400000000000000" pitchFamily="2" charset="-78"/>
              </a:rPr>
              <a:t>دلیل خروج آن است که هزینه های تجاری کمتر بدان معناست که شرکت ها با رقابت بیشتری از سوی شرکت های خارجی روبرو می شوند که به طور میانگین از بهره وری بیشتری نسبت به شرکت های داخلی برخوردار می باشند. </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dirty="0" smtClean="0"/>
              <a:t>11/39</a:t>
            </a:r>
            <a:endParaRPr lang="en-US" dirty="0"/>
          </a:p>
        </p:txBody>
      </p:sp>
    </p:spTree>
    <p:extLst>
      <p:ext uri="{BB962C8B-B14F-4D97-AF65-F5344CB8AC3E}">
        <p14:creationId xmlns:p14="http://schemas.microsoft.com/office/powerpoint/2010/main" val="1599845906"/>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پیشینه</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آنالیز تجربی</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 کلی</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
            </a:pPr>
            <a:r>
              <a:rPr lang="fa-IR" sz="2800" b="1" u="sng" dirty="0">
                <a:cs typeface="B Nazanin" panose="00000400000000000000" pitchFamily="2" charset="-78"/>
              </a:rPr>
              <a:t>توصیف داده </a:t>
            </a:r>
            <a:endParaRPr lang="fa-IR" sz="2800" b="1" u="sng" dirty="0" smtClean="0">
              <a:cs typeface="B Nazanin" panose="00000400000000000000" pitchFamily="2" charset="-78"/>
            </a:endParaRPr>
          </a:p>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داده های تولید در این مطالعه برگرفته از </a:t>
            </a:r>
            <a:r>
              <a:rPr lang="en-US" sz="2800" dirty="0">
                <a:cs typeface="B Nazanin" panose="00000400000000000000" pitchFamily="2" charset="-78"/>
              </a:rPr>
              <a:t>Encuesta </a:t>
            </a:r>
            <a:r>
              <a:rPr lang="en-US" sz="2800" dirty="0" smtClean="0">
                <a:cs typeface="B Nazanin" panose="00000400000000000000" pitchFamily="2" charset="-78"/>
              </a:rPr>
              <a:t>Nacional</a:t>
            </a:r>
            <a:r>
              <a:rPr lang="fa-IR" sz="2800" dirty="0" smtClean="0">
                <a:cs typeface="B Nazanin" panose="00000400000000000000" pitchFamily="2" charset="-78"/>
              </a:rPr>
              <a:t> </a:t>
            </a:r>
            <a:r>
              <a:rPr lang="en-US" sz="2800" dirty="0" smtClean="0">
                <a:cs typeface="B Nazanin" panose="00000400000000000000" pitchFamily="2" charset="-78"/>
              </a:rPr>
              <a:t>Industrial </a:t>
            </a:r>
            <a:r>
              <a:rPr lang="en-US" sz="2800" dirty="0" err="1">
                <a:cs typeface="B Nazanin" panose="00000400000000000000" pitchFamily="2" charset="-78"/>
              </a:rPr>
              <a:t>Anual</a:t>
            </a:r>
            <a:r>
              <a:rPr lang="en-US" sz="2800" dirty="0">
                <a:cs typeface="B Nazanin" panose="00000400000000000000" pitchFamily="2" charset="-78"/>
              </a:rPr>
              <a:t> (ENIA)</a:t>
            </a:r>
            <a:r>
              <a:rPr lang="ar-SA" sz="2800" dirty="0">
                <a:cs typeface="B Nazanin" panose="00000400000000000000" pitchFamily="2" charset="-78"/>
              </a:rPr>
              <a:t> می باشد. این بررسی ، در واقع بررسی تولید سالانه اجرا شده توسط نمایندگی آمار شیلی، </a:t>
            </a:r>
            <a:r>
              <a:rPr lang="en-US" sz="2800" dirty="0">
                <a:cs typeface="B Nazanin" panose="00000400000000000000" pitchFamily="2" charset="-78"/>
              </a:rPr>
              <a:t>Instituto Nacional de Estadísticas (INE) </a:t>
            </a:r>
            <a:r>
              <a:rPr lang="fa-IR" sz="2800" dirty="0" smtClean="0">
                <a:cs typeface="B Nazanin" panose="00000400000000000000" pitchFamily="2" charset="-78"/>
              </a:rPr>
              <a:t> </a:t>
            </a:r>
            <a:r>
              <a:rPr lang="ar-SA" sz="2800" dirty="0" smtClean="0">
                <a:cs typeface="B Nazanin" panose="00000400000000000000" pitchFamily="2" charset="-78"/>
              </a:rPr>
              <a:t>می </a:t>
            </a:r>
            <a:r>
              <a:rPr lang="ar-SA" sz="2800" dirty="0">
                <a:cs typeface="B Nazanin" panose="00000400000000000000" pitchFamily="2" charset="-78"/>
              </a:rPr>
              <a:t>باشد. </a:t>
            </a:r>
            <a:r>
              <a:rPr lang="en-US" sz="2800" dirty="0">
                <a:cs typeface="B Nazanin" panose="00000400000000000000" pitchFamily="2" charset="-78"/>
              </a:rPr>
              <a:t>ENIA</a:t>
            </a:r>
            <a:r>
              <a:rPr lang="fa-IR" sz="2800" dirty="0">
                <a:cs typeface="B Nazanin" panose="00000400000000000000" pitchFamily="2" charset="-78"/>
              </a:rPr>
              <a:t> کلیه کارخانجات تولیدی را پوشش می دهد که حداقل از 10 نفر استفاده می کنند</a:t>
            </a:r>
            <a:r>
              <a:rPr lang="fa-IR" sz="2800" dirty="0" smtClean="0">
                <a:cs typeface="B Nazanin" panose="00000400000000000000" pitchFamily="2" charset="-78"/>
              </a:rPr>
              <a:t>.</a:t>
            </a:r>
            <a:endParaRPr lang="en-US" sz="2800" dirty="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dirty="0" smtClean="0"/>
              <a:t>12/39</a:t>
            </a:r>
            <a:endParaRPr lang="en-US" dirty="0"/>
          </a:p>
        </p:txBody>
      </p:sp>
    </p:spTree>
    <p:extLst>
      <p:ext uri="{BB962C8B-B14F-4D97-AF65-F5344CB8AC3E}">
        <p14:creationId xmlns:p14="http://schemas.microsoft.com/office/powerpoint/2010/main" val="87468669"/>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365</Words>
  <Application>Microsoft Office PowerPoint</Application>
  <PresentationFormat>On-screen Show (4:3)</PresentationFormat>
  <Paragraphs>34</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B Nazanin</vt:lpstr>
      <vt:lpstr>Calibri</vt:lpstr>
      <vt:lpstr>Calibri Light</vt:lpstr>
      <vt:lpstr>Wingdings</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2017-06-25T09:17:59Z</dcterms:modified>
</cp:coreProperties>
</file>