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6/11/2017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6/11/2017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خلق ایده</a:t>
            </a:r>
            <a:endParaRPr lang="en-US" sz="2200" dirty="0">
              <a:solidFill>
                <a:schemeClr val="bg1"/>
              </a:solidFill>
              <a:cs typeface="B Nazanin" panose="00000400000000000000" pitchFamily="2" charset="-78"/>
            </a:endParaRPr>
          </a:p>
        </p:txBody>
      </p:sp>
      <p:sp>
        <p:nvSpPr>
          <p:cNvPr id="31" name="TextBox 30"/>
          <p:cNvSpPr txBox="1"/>
          <p:nvPr/>
        </p:nvSpPr>
        <p:spPr>
          <a:xfrm>
            <a:off x="3344161" y="5994838"/>
            <a:ext cx="147635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قابلیت انتقال تابعی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یکی دیگر از روشهای بکاررفته برای شناسایی توابع محصول جدید ، اقتباس فناوری جدید محصول پیشرفته در محصول دیگر می باشد. کاربرد این اصل ، قابلیت انتقال یا انتقال پذیری تابعی نامیده شده ودر قضیه زیر بیان شده است:</a:t>
            </a:r>
          </a:p>
          <a:p>
            <a:pPr marL="457200" indent="-457200" algn="just" rtl="1">
              <a:lnSpc>
                <a:spcPct val="150000"/>
              </a:lnSpc>
              <a:buFont typeface="Wingdings" panose="05000000000000000000" pitchFamily="2" charset="2"/>
              <a:buChar char="§"/>
            </a:pPr>
            <a:r>
              <a:rPr lang="fa-IR" sz="2800" u="sng" dirty="0">
                <a:cs typeface="B Nazanin" panose="00000400000000000000" pitchFamily="2" charset="-78"/>
              </a:rPr>
              <a:t>قضیه 2</a:t>
            </a:r>
            <a:r>
              <a:rPr lang="fa-IR" sz="2800" dirty="0">
                <a:cs typeface="B Nazanin" panose="00000400000000000000" pitchFamily="2" charset="-78"/>
              </a:rPr>
              <a:t>. با شناسایی توابع جدید محصول پیشرفته نسبت به محصول مورد نظر، وظایف و توابع مطلوب را می توان مشاهده نمود.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14</a:t>
            </a:r>
            <a:r>
              <a:rPr lang="en-US" sz="2400" dirty="0" smtClean="0"/>
              <a:t>/</a:t>
            </a:r>
            <a:r>
              <a:rPr lang="fa-IR" sz="2400" dirty="0" smtClean="0"/>
              <a:t>31</a:t>
            </a:r>
            <a:endParaRPr lang="en-US" dirty="0"/>
          </a:p>
        </p:txBody>
      </p:sp>
    </p:spTree>
    <p:extLst>
      <p:ext uri="{BB962C8B-B14F-4D97-AF65-F5344CB8AC3E}">
        <p14:creationId xmlns:p14="http://schemas.microsoft.com/office/powerpoint/2010/main" val="134602456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خلق ایده</a:t>
            </a:r>
            <a:endParaRPr lang="en-US" sz="2200" dirty="0">
              <a:solidFill>
                <a:schemeClr val="bg1"/>
              </a:solidFill>
              <a:cs typeface="B Nazanin" panose="00000400000000000000" pitchFamily="2" charset="-78"/>
            </a:endParaRPr>
          </a:p>
        </p:txBody>
      </p:sp>
      <p:sp>
        <p:nvSpPr>
          <p:cNvPr id="31" name="TextBox 30"/>
          <p:cNvSpPr txBox="1"/>
          <p:nvPr/>
        </p:nvSpPr>
        <p:spPr>
          <a:xfrm>
            <a:off x="3344161" y="5994838"/>
            <a:ext cx="147635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b">
            <a:noAutofit/>
          </a:bodyPr>
          <a:lstStyle/>
          <a:p>
            <a:pPr algn="ctr" rtl="1">
              <a:lnSpc>
                <a:spcPct val="150000"/>
              </a:lnSpc>
            </a:pPr>
            <a:r>
              <a:rPr lang="fa-IR" sz="2200" dirty="0">
                <a:cs typeface="B Nazanin" panose="00000400000000000000" pitchFamily="2" charset="-78"/>
              </a:rPr>
              <a:t>شکل </a:t>
            </a:r>
            <a:r>
              <a:rPr lang="fa-IR" sz="2200" dirty="0" smtClean="0">
                <a:cs typeface="B Nazanin" panose="00000400000000000000" pitchFamily="2" charset="-78"/>
              </a:rPr>
              <a:t>2- </a:t>
            </a:r>
            <a:r>
              <a:rPr lang="fa-IR" sz="2200" dirty="0">
                <a:cs typeface="B Nazanin" panose="00000400000000000000" pitchFamily="2" charset="-78"/>
              </a:rPr>
              <a:t>مفهوم قابلیت انتقال و تغییرپذیری تابعی با استفاده از توابع </a:t>
            </a:r>
            <a:r>
              <a:rPr lang="en-AU" sz="2200" dirty="0">
                <a:cs typeface="B Nazanin" panose="00000400000000000000" pitchFamily="2" charset="-78"/>
              </a:rPr>
              <a:t>TV، VCR </a:t>
            </a:r>
            <a:r>
              <a:rPr lang="fa-IR" sz="2200" dirty="0">
                <a:cs typeface="B Nazanin" panose="00000400000000000000" pitchFamily="2" charset="-78"/>
              </a:rPr>
              <a:t>و </a:t>
            </a:r>
            <a:r>
              <a:rPr lang="en-AU" sz="2200" dirty="0">
                <a:cs typeface="B Nazanin" panose="00000400000000000000" pitchFamily="2" charset="-78"/>
              </a:rPr>
              <a:t>Audio</a:t>
            </a:r>
            <a:endParaRPr lang="fa-IR" sz="22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15</a:t>
            </a:r>
            <a:r>
              <a:rPr lang="en-US" sz="2400" dirty="0" smtClean="0"/>
              <a:t>/</a:t>
            </a:r>
            <a:r>
              <a:rPr lang="fa-IR" sz="2400" dirty="0" smtClean="0"/>
              <a:t>31</a:t>
            </a:r>
            <a:endParaRPr lang="en-US" dirty="0"/>
          </a:p>
        </p:txBody>
      </p:sp>
      <p:pic>
        <p:nvPicPr>
          <p:cNvPr id="3" name="Picture 2"/>
          <p:cNvPicPr>
            <a:picLocks noChangeAspect="1"/>
          </p:cNvPicPr>
          <p:nvPr/>
        </p:nvPicPr>
        <p:blipFill>
          <a:blip r:embed="rId2"/>
          <a:stretch>
            <a:fillRect/>
          </a:stretch>
        </p:blipFill>
        <p:spPr>
          <a:xfrm>
            <a:off x="1118981" y="480986"/>
            <a:ext cx="7122658" cy="3939921"/>
          </a:xfrm>
          <a:prstGeom prst="rect">
            <a:avLst/>
          </a:prstGeom>
        </p:spPr>
      </p:pic>
    </p:spTree>
    <p:extLst>
      <p:ext uri="{BB962C8B-B14F-4D97-AF65-F5344CB8AC3E}">
        <p14:creationId xmlns:p14="http://schemas.microsoft.com/office/powerpoint/2010/main" val="14559684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خلق ایده</a:t>
            </a:r>
            <a:endParaRPr lang="en-US" sz="2200" dirty="0">
              <a:solidFill>
                <a:schemeClr val="bg1"/>
              </a:solidFill>
              <a:cs typeface="B Nazanin" panose="00000400000000000000" pitchFamily="2" charset="-78"/>
            </a:endParaRPr>
          </a:p>
        </p:txBody>
      </p:sp>
      <p:sp>
        <p:nvSpPr>
          <p:cNvPr id="31" name="TextBox 30"/>
          <p:cNvSpPr txBox="1"/>
          <p:nvPr/>
        </p:nvSpPr>
        <p:spPr>
          <a:xfrm>
            <a:off x="3344161" y="5994838"/>
            <a:ext cx="147635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تقاضا و نیاز بالقوه </a:t>
            </a:r>
          </a:p>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تقاضای بالقوه به تقاضای زیاد محصول اتلاق می گردد ، به عبارتی مجموع تقاضای موجود و تقاضای سنتی حاصل از اضافه شدن توابع جدید به محصول . بنابراین، تقاضای بالقوه محصول را می توان با شناسایی نیازهای ضمنی مصرف کنندگان برآورد نمود: </a:t>
            </a:r>
          </a:p>
          <a:p>
            <a:pPr marL="457200" indent="-457200" algn="just" rtl="1">
              <a:lnSpc>
                <a:spcPct val="150000"/>
              </a:lnSpc>
              <a:buFont typeface="Wingdings" panose="05000000000000000000" pitchFamily="2" charset="2"/>
              <a:buChar char="§"/>
            </a:pPr>
            <a:r>
              <a:rPr lang="fa-IR" sz="2800" u="sng" dirty="0">
                <a:cs typeface="B Nazanin" panose="00000400000000000000" pitchFamily="2" charset="-78"/>
              </a:rPr>
              <a:t>قضیه 3</a:t>
            </a:r>
            <a:r>
              <a:rPr lang="fa-IR" sz="2800" dirty="0">
                <a:cs typeface="B Nazanin" panose="00000400000000000000" pitchFamily="2" charset="-78"/>
              </a:rPr>
              <a:t>: تقاضای بالقوه محصول را می توان از طریق آنالیز نیازهای ضمنی مصرف کنندگان برآورد نمود.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16</a:t>
            </a:r>
            <a:r>
              <a:rPr lang="en-US" sz="2400" dirty="0" smtClean="0"/>
              <a:t>/</a:t>
            </a:r>
            <a:r>
              <a:rPr lang="fa-IR" sz="2400" dirty="0" smtClean="0"/>
              <a:t>31</a:t>
            </a:r>
            <a:endParaRPr lang="en-US" dirty="0"/>
          </a:p>
        </p:txBody>
      </p:sp>
    </p:spTree>
    <p:extLst>
      <p:ext uri="{BB962C8B-B14F-4D97-AF65-F5344CB8AC3E}">
        <p14:creationId xmlns:p14="http://schemas.microsoft.com/office/powerpoint/2010/main" val="2116118032"/>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چکیده</a:t>
            </a:r>
            <a:endParaRPr lang="en-US" sz="2200" dirty="0">
              <a:solidFill>
                <a:schemeClr val="bg1"/>
              </a:solidFill>
              <a:cs typeface="B Nazanin" panose="00000400000000000000" pitchFamily="2" charset="-78"/>
            </a:endParaRPr>
          </a:p>
        </p:txBody>
      </p:sp>
      <p:sp>
        <p:nvSpPr>
          <p:cNvPr id="29" name="TextBox 28"/>
          <p:cNvSpPr txBox="1"/>
          <p:nvPr/>
        </p:nvSpPr>
        <p:spPr>
          <a:xfrm>
            <a:off x="6320357" y="5983134"/>
            <a:ext cx="1476358"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مقدمه</a:t>
            </a:r>
            <a:endParaRPr lang="en-US" sz="2200" dirty="0">
              <a:solidFill>
                <a:schemeClr val="bg1"/>
              </a:solidFill>
              <a:cs typeface="B Nazanin" panose="00000400000000000000" pitchFamily="2" charset="-78"/>
            </a:endParaRPr>
          </a:p>
        </p:txBody>
      </p:sp>
      <p:sp>
        <p:nvSpPr>
          <p:cNvPr id="30" name="TextBox 29"/>
          <p:cNvSpPr txBox="1"/>
          <p:nvPr/>
        </p:nvSpPr>
        <p:spPr>
          <a:xfrm>
            <a:off x="4827498" y="5983134"/>
            <a:ext cx="1462395" cy="430887"/>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fa-IR" sz="2200" dirty="0" smtClean="0">
                <a:solidFill>
                  <a:schemeClr val="bg1"/>
                </a:solidFill>
                <a:cs typeface="B Nazanin" panose="00000400000000000000" pitchFamily="2" charset="-78"/>
              </a:rPr>
              <a:t>خلق ایده</a:t>
            </a:r>
            <a:endParaRPr lang="en-US" sz="2200" dirty="0">
              <a:solidFill>
                <a:schemeClr val="bg1"/>
              </a:solidFill>
              <a:cs typeface="B Nazanin" panose="00000400000000000000" pitchFamily="2" charset="-78"/>
            </a:endParaRPr>
          </a:p>
        </p:txBody>
      </p:sp>
      <p:sp>
        <p:nvSpPr>
          <p:cNvPr id="31" name="TextBox 30"/>
          <p:cNvSpPr txBox="1"/>
          <p:nvPr/>
        </p:nvSpPr>
        <p:spPr>
          <a:xfrm>
            <a:off x="3344161" y="5994838"/>
            <a:ext cx="1476356"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مطالعه موردی</a:t>
            </a:r>
            <a:endParaRPr lang="en-US" sz="2200" dirty="0">
              <a:solidFill>
                <a:schemeClr val="bg1"/>
              </a:solidFill>
              <a:cs typeface="B Nazanin" panose="00000400000000000000" pitchFamily="2" charset="-78"/>
            </a:endParaRPr>
          </a:p>
        </p:txBody>
      </p:sp>
      <p:sp>
        <p:nvSpPr>
          <p:cNvPr id="32" name="TextBox 31"/>
          <p:cNvSpPr txBox="1"/>
          <p:nvPr/>
        </p:nvSpPr>
        <p:spPr>
          <a:xfrm>
            <a:off x="1733781" y="5983133"/>
            <a:ext cx="1670440"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نتیجه گیری کلی</a:t>
            </a:r>
            <a:endParaRPr lang="en-US" sz="2200" dirty="0">
              <a:solidFill>
                <a:schemeClr val="bg1"/>
              </a:solidFill>
              <a:cs typeface="B Nazanin" panose="00000400000000000000" pitchFamily="2" charset="-78"/>
            </a:endParaRPr>
          </a:p>
        </p:txBody>
      </p:sp>
      <p:sp>
        <p:nvSpPr>
          <p:cNvPr id="33" name="TextBox 32"/>
          <p:cNvSpPr txBox="1"/>
          <p:nvPr/>
        </p:nvSpPr>
        <p:spPr>
          <a:xfrm>
            <a:off x="226959" y="5967890"/>
            <a:ext cx="1506821" cy="430887"/>
          </a:xfrm>
          <a:prstGeom prst="rect">
            <a:avLst/>
          </a:prstGeom>
          <a:noFill/>
        </p:spPr>
        <p:txBody>
          <a:bodyPr wrap="square" rtlCol="0">
            <a:spAutoFit/>
          </a:bodyPr>
          <a:lstStyle/>
          <a:p>
            <a:pPr algn="ctr" rtl="1"/>
            <a:r>
              <a:rPr lang="fa-IR" sz="2200" dirty="0" smtClean="0">
                <a:solidFill>
                  <a:schemeClr val="bg1"/>
                </a:solidFill>
                <a:cs typeface="B Nazanin" panose="00000400000000000000" pitchFamily="2" charset="-78"/>
              </a:rPr>
              <a:t>پیشنهادات</a:t>
            </a:r>
            <a:endParaRPr lang="en-US" sz="2200"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315585" y="168441"/>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 تحلیل سلسلسه مراتبی </a:t>
            </a:r>
          </a:p>
          <a:p>
            <a:pPr marL="457200" indent="-457200" algn="just" rtl="1">
              <a:lnSpc>
                <a:spcPct val="150000"/>
              </a:lnSpc>
              <a:buFont typeface="Wingdings" panose="05000000000000000000" pitchFamily="2" charset="2"/>
              <a:buChar char="§"/>
            </a:pPr>
            <a:r>
              <a:rPr lang="fa-IR" sz="2800" dirty="0" smtClean="0">
                <a:cs typeface="B Nazanin" panose="00000400000000000000" pitchFamily="2" charset="-78"/>
              </a:rPr>
              <a:t>ابعاد و </a:t>
            </a:r>
            <a:r>
              <a:rPr lang="fa-IR" sz="2800" dirty="0">
                <a:cs typeface="B Nazanin" panose="00000400000000000000" pitchFamily="2" charset="-78"/>
              </a:rPr>
              <a:t>جنبه های انسانی مختلف نظیر قابلیت، ظرفیت و حدود کاری، </a:t>
            </a:r>
            <a:r>
              <a:rPr lang="fa-IR" sz="2800" dirty="0" smtClean="0">
                <a:cs typeface="B Nazanin" panose="00000400000000000000" pitchFamily="2" charset="-78"/>
              </a:rPr>
              <a:t>و همچنین</a:t>
            </a:r>
            <a:r>
              <a:rPr lang="fa-IR" sz="2800" dirty="0">
                <a:cs typeface="B Nazanin" panose="00000400000000000000" pitchFamily="2" charset="-78"/>
              </a:rPr>
              <a:t>، جنبه های کارکردی محصول را با سلسله مراتب مناسب می توان نشان داد. از میان این دو سلسله مرتبه، ماتریس (انسان در محصول) شکل می گیرد. با توجه به نوع محصول، ماتریس بخشهای محتمل نیازهای ضمنی را در جای خود قرار می دهد. </a:t>
            </a: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800" u="sng" dirty="0" smtClean="0">
                <a:cs typeface="B Nazanin" panose="00000400000000000000" pitchFamily="2" charset="-78"/>
              </a:rPr>
              <a:t>قضیه </a:t>
            </a:r>
            <a:r>
              <a:rPr lang="fa-IR" sz="2800" u="sng" dirty="0">
                <a:cs typeface="B Nazanin" panose="00000400000000000000" pitchFamily="2" charset="-78"/>
              </a:rPr>
              <a:t>4</a:t>
            </a:r>
            <a:r>
              <a:rPr lang="fa-IR" sz="2800" dirty="0">
                <a:cs typeface="B Nazanin" panose="00000400000000000000" pitchFamily="2" charset="-78"/>
              </a:rPr>
              <a:t>. با آنالیز رابطه بین متغیرهای انسانی و توابع محصول، اهداف طرح </a:t>
            </a:r>
            <a:r>
              <a:rPr lang="en-AU" sz="2800" dirty="0">
                <a:cs typeface="B Nazanin" panose="00000400000000000000" pitchFamily="2" charset="-78"/>
              </a:rPr>
              <a:t>High Touch </a:t>
            </a:r>
            <a:r>
              <a:rPr lang="fa-IR" sz="2800" dirty="0" smtClean="0">
                <a:cs typeface="B Nazanin" panose="00000400000000000000" pitchFamily="2" charset="-78"/>
              </a:rPr>
              <a:t> را </a:t>
            </a:r>
            <a:r>
              <a:rPr lang="fa-IR" sz="2800" dirty="0">
                <a:cs typeface="B Nazanin" panose="00000400000000000000" pitchFamily="2" charset="-78"/>
              </a:rPr>
              <a:t>می توان به شیوه سیستماتیک شناسایی نمود.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17</a:t>
            </a:r>
            <a:r>
              <a:rPr lang="en-US" sz="2400" dirty="0" smtClean="0"/>
              <a:t>/</a:t>
            </a:r>
            <a:r>
              <a:rPr lang="fa-IR" sz="2400" dirty="0" smtClean="0"/>
              <a:t>31</a:t>
            </a:r>
            <a:endParaRPr lang="en-US" dirty="0"/>
          </a:p>
        </p:txBody>
      </p:sp>
    </p:spTree>
    <p:extLst>
      <p:ext uri="{BB962C8B-B14F-4D97-AF65-F5344CB8AC3E}">
        <p14:creationId xmlns:p14="http://schemas.microsoft.com/office/powerpoint/2010/main" val="1179242455"/>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304</Words>
  <Application>Microsoft Office PowerPoint</Application>
  <PresentationFormat>On-screen Show (4:3)</PresentationFormat>
  <Paragraphs>38</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2017-06-11T04:57:55Z</dcterms:modified>
</cp:coreProperties>
</file>