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92"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73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400" autoAdjust="0"/>
    <p:restoredTop sz="94660"/>
  </p:normalViewPr>
  <p:slideViewPr>
    <p:cSldViewPr snapToGrid="0">
      <p:cViewPr varScale="1">
        <p:scale>
          <a:sx n="74" d="100"/>
          <a:sy n="74" d="100"/>
        </p:scale>
        <p:origin x="780" y="54"/>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6/11/2017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43072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6/11/2017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02190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6/11/2017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63456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6/11/2017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47904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6/11/2017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61090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6/11/2017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14594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CFC436C-4D9D-4627-9D98-4A15F1D889EB}" type="datetimeFigureOut">
              <a:rPr lang="en-US" smtClean="0">
                <a:solidFill>
                  <a:prstClr val="black">
                    <a:tint val="75000"/>
                  </a:prstClr>
                </a:solidFill>
              </a:rPr>
              <a:pPr/>
              <a:t>6/11/2017</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01987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CFC436C-4D9D-4627-9D98-4A15F1D889EB}" type="datetimeFigureOut">
              <a:rPr lang="en-US" smtClean="0">
                <a:solidFill>
                  <a:prstClr val="black">
                    <a:tint val="75000"/>
                  </a:prstClr>
                </a:solidFill>
              </a:rPr>
              <a:pPr/>
              <a:t>6/11/2017</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4339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FC436C-4D9D-4627-9D98-4A15F1D889EB}" type="datetimeFigureOut">
              <a:rPr lang="en-US" smtClean="0">
                <a:solidFill>
                  <a:prstClr val="black">
                    <a:tint val="75000"/>
                  </a:prstClr>
                </a:solidFill>
              </a:rPr>
              <a:pPr/>
              <a:t>6/11/2017</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51022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6/11/2017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0210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6/11/2017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586557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CFC436C-4D9D-4627-9D98-4A15F1D889EB}" type="datetimeFigureOut">
              <a:rPr lang="en-US" smtClean="0"/>
              <a:t>6/11/2017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3D688C-C062-40ED-BD6C-ADA8FBA67D79}" type="slidenum">
              <a:rPr lang="en-US" smtClean="0"/>
              <a:t>‹#›</a:t>
            </a:fld>
            <a:endParaRPr lang="en-US"/>
          </a:p>
        </p:txBody>
      </p:sp>
    </p:spTree>
    <p:extLst>
      <p:ext uri="{BB962C8B-B14F-4D97-AF65-F5344CB8AC3E}">
        <p14:creationId xmlns:p14="http://schemas.microsoft.com/office/powerpoint/2010/main" val="164141529"/>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29" name="TextBox 28"/>
          <p:cNvSpPr txBox="1"/>
          <p:nvPr/>
        </p:nvSpPr>
        <p:spPr>
          <a:xfrm>
            <a:off x="6320357" y="5983134"/>
            <a:ext cx="1476358"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پیشینه</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توابع مسیریاب</a:t>
            </a:r>
            <a:endParaRPr lang="en-US" sz="2200" dirty="0">
              <a:solidFill>
                <a:schemeClr val="bg1"/>
              </a:solidFill>
              <a:cs typeface="B Nazanin" panose="00000400000000000000" pitchFamily="2" charset="-78"/>
            </a:endParaRPr>
          </a:p>
        </p:txBody>
      </p:sp>
      <p:sp>
        <p:nvSpPr>
          <p:cNvPr id="31" name="TextBox 30"/>
          <p:cNvSpPr txBox="1"/>
          <p:nvPr/>
        </p:nvSpPr>
        <p:spPr>
          <a:xfrm>
            <a:off x="3439225" y="5994838"/>
            <a:ext cx="1381291" cy="400110"/>
          </a:xfrm>
          <a:prstGeom prst="rect">
            <a:avLst/>
          </a:prstGeom>
          <a:noFill/>
        </p:spPr>
        <p:txBody>
          <a:bodyPr wrap="square" rtlCol="0">
            <a:spAutoFit/>
          </a:bodyPr>
          <a:lstStyle/>
          <a:p>
            <a:pPr algn="ctr" rtl="1"/>
            <a:r>
              <a:rPr lang="fa-IR" sz="2000" dirty="0" smtClean="0">
                <a:solidFill>
                  <a:schemeClr val="bg1"/>
                </a:solidFill>
                <a:cs typeface="B Nazanin" panose="00000400000000000000" pitchFamily="2" charset="-78"/>
              </a:rPr>
              <a:t>هزینه پارامتری </a:t>
            </a:r>
            <a:endParaRPr lang="en-US" sz="20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کاربردها</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نتیجه گیری</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315585" y="168441"/>
            <a:ext cx="8652346" cy="5097923"/>
          </a:xfrm>
          <a:prstGeom prst="rect">
            <a:avLst/>
          </a:prstGeom>
          <a:noFill/>
        </p:spPr>
        <p:txBody>
          <a:bodyPr wrap="square" rtlCol="0" anchor="ctr">
            <a:noAutofit/>
          </a:bodyPr>
          <a:lstStyle/>
          <a:p>
            <a:pPr marL="457200" indent="-457200" algn="just" rtl="1">
              <a:lnSpc>
                <a:spcPct val="150000"/>
              </a:lnSpc>
              <a:buFont typeface="Wingdings" panose="05000000000000000000" pitchFamily="2" charset="2"/>
              <a:buChar char="§"/>
            </a:pPr>
            <a:r>
              <a:rPr lang="fa-IR" sz="2800" dirty="0">
                <a:cs typeface="B Nazanin" panose="00000400000000000000" pitchFamily="2" charset="-78"/>
              </a:rPr>
              <a:t>مسیریاب سوراخ کرم بایستی کارهای پایه مختلفی انجام دهد:  سوئیچینگ، مسیریابی، کنترل جریان، مولتی پلکس یا تسهیم کانال های فیزیکی، علامت دهی بین تراشه ای (چیپ)، و بازیابی ساعت.  معماری پایه مسیریاب سوراخ کرم در شکل 1 نشان داده شده است. داده ها از سمت چپ به راست مسیریاب و سیگنالهای کنترل جریان تکمیلی یا مکمل در امتداد مسیرهای موازی در جهت مخالف حرکت می کنند.</a:t>
            </a:r>
            <a:endParaRPr lang="fa-IR" sz="2800" dirty="0" smtClean="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10</a:t>
            </a:r>
            <a:r>
              <a:rPr lang="en-US" sz="2400" dirty="0" smtClean="0"/>
              <a:t>/</a:t>
            </a:r>
            <a:r>
              <a:rPr lang="fa-IR" sz="2400" dirty="0" smtClean="0"/>
              <a:t>43</a:t>
            </a:r>
            <a:endParaRPr lang="en-US" dirty="0"/>
          </a:p>
        </p:txBody>
      </p:sp>
    </p:spTree>
    <p:extLst>
      <p:ext uri="{BB962C8B-B14F-4D97-AF65-F5344CB8AC3E}">
        <p14:creationId xmlns:p14="http://schemas.microsoft.com/office/powerpoint/2010/main" val="3457960895"/>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29" name="TextBox 28"/>
          <p:cNvSpPr txBox="1"/>
          <p:nvPr/>
        </p:nvSpPr>
        <p:spPr>
          <a:xfrm>
            <a:off x="6320357" y="5983134"/>
            <a:ext cx="1476358"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پیشینه</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توابع مسیریاب</a:t>
            </a:r>
            <a:endParaRPr lang="en-US" sz="2200" dirty="0">
              <a:solidFill>
                <a:schemeClr val="bg1"/>
              </a:solidFill>
              <a:cs typeface="B Nazanin" panose="00000400000000000000" pitchFamily="2" charset="-78"/>
            </a:endParaRPr>
          </a:p>
        </p:txBody>
      </p:sp>
      <p:sp>
        <p:nvSpPr>
          <p:cNvPr id="31" name="TextBox 30"/>
          <p:cNvSpPr txBox="1"/>
          <p:nvPr/>
        </p:nvSpPr>
        <p:spPr>
          <a:xfrm>
            <a:off x="3439225" y="5994838"/>
            <a:ext cx="1381291" cy="400110"/>
          </a:xfrm>
          <a:prstGeom prst="rect">
            <a:avLst/>
          </a:prstGeom>
          <a:noFill/>
        </p:spPr>
        <p:txBody>
          <a:bodyPr wrap="square" rtlCol="0">
            <a:spAutoFit/>
          </a:bodyPr>
          <a:lstStyle/>
          <a:p>
            <a:pPr algn="ctr" rtl="1"/>
            <a:r>
              <a:rPr lang="fa-IR" sz="2000" dirty="0" smtClean="0">
                <a:solidFill>
                  <a:schemeClr val="bg1"/>
                </a:solidFill>
                <a:cs typeface="B Nazanin" panose="00000400000000000000" pitchFamily="2" charset="-78"/>
              </a:rPr>
              <a:t>هزینه پارامتری </a:t>
            </a:r>
            <a:endParaRPr lang="en-US" sz="20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کاربردها</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نتیجه گیری</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315585" y="168441"/>
            <a:ext cx="8652346" cy="5097923"/>
          </a:xfrm>
          <a:prstGeom prst="rect">
            <a:avLst/>
          </a:prstGeom>
          <a:noFill/>
        </p:spPr>
        <p:txBody>
          <a:bodyPr wrap="square" rtlCol="0" anchor="b">
            <a:noAutofit/>
          </a:bodyPr>
          <a:lstStyle/>
          <a:p>
            <a:pPr algn="ctr" rtl="1">
              <a:lnSpc>
                <a:spcPct val="150000"/>
              </a:lnSpc>
            </a:pPr>
            <a:r>
              <a:rPr lang="fa-IR" sz="2200" dirty="0">
                <a:cs typeface="B Nazanin" panose="00000400000000000000" pitchFamily="2" charset="-78"/>
              </a:rPr>
              <a:t>شکل 1. یک معماری استاندارد برای مسیریاب سوراخ کرم: مسیرهای کنترل جریان و داده ها</a:t>
            </a:r>
            <a:endParaRPr lang="fa-IR" sz="2200" dirty="0" smtClean="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11</a:t>
            </a:r>
            <a:r>
              <a:rPr lang="en-US" sz="2400" dirty="0" smtClean="0"/>
              <a:t>/</a:t>
            </a:r>
            <a:r>
              <a:rPr lang="fa-IR" sz="2400" dirty="0" smtClean="0"/>
              <a:t>43</a:t>
            </a:r>
            <a:endParaRPr lang="en-US" dirty="0"/>
          </a:p>
        </p:txBody>
      </p:sp>
      <p:pic>
        <p:nvPicPr>
          <p:cNvPr id="3" name="Picture 2"/>
          <p:cNvPicPr>
            <a:picLocks noChangeAspect="1"/>
          </p:cNvPicPr>
          <p:nvPr/>
        </p:nvPicPr>
        <p:blipFill>
          <a:blip r:embed="rId2"/>
          <a:stretch>
            <a:fillRect/>
          </a:stretch>
        </p:blipFill>
        <p:spPr>
          <a:xfrm>
            <a:off x="1019476" y="690445"/>
            <a:ext cx="7015022" cy="3800282"/>
          </a:xfrm>
          <a:prstGeom prst="rect">
            <a:avLst/>
          </a:prstGeom>
        </p:spPr>
      </p:pic>
    </p:spTree>
    <p:extLst>
      <p:ext uri="{BB962C8B-B14F-4D97-AF65-F5344CB8AC3E}">
        <p14:creationId xmlns:p14="http://schemas.microsoft.com/office/powerpoint/2010/main" val="3043640627"/>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29" name="TextBox 28"/>
          <p:cNvSpPr txBox="1"/>
          <p:nvPr/>
        </p:nvSpPr>
        <p:spPr>
          <a:xfrm>
            <a:off x="6320357" y="5983134"/>
            <a:ext cx="1476358"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پیشینه</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توابع مسیریاب</a:t>
            </a:r>
            <a:endParaRPr lang="en-US" sz="2200" dirty="0">
              <a:solidFill>
                <a:schemeClr val="bg1"/>
              </a:solidFill>
              <a:cs typeface="B Nazanin" panose="00000400000000000000" pitchFamily="2" charset="-78"/>
            </a:endParaRPr>
          </a:p>
        </p:txBody>
      </p:sp>
      <p:sp>
        <p:nvSpPr>
          <p:cNvPr id="31" name="TextBox 30"/>
          <p:cNvSpPr txBox="1"/>
          <p:nvPr/>
        </p:nvSpPr>
        <p:spPr>
          <a:xfrm>
            <a:off x="3439225" y="5994838"/>
            <a:ext cx="1381291" cy="400110"/>
          </a:xfrm>
          <a:prstGeom prst="rect">
            <a:avLst/>
          </a:prstGeom>
          <a:noFill/>
        </p:spPr>
        <p:txBody>
          <a:bodyPr wrap="square" rtlCol="0">
            <a:spAutoFit/>
          </a:bodyPr>
          <a:lstStyle/>
          <a:p>
            <a:pPr algn="ctr" rtl="1"/>
            <a:r>
              <a:rPr lang="fa-IR" sz="2000" dirty="0" smtClean="0">
                <a:solidFill>
                  <a:schemeClr val="bg1"/>
                </a:solidFill>
                <a:cs typeface="B Nazanin" panose="00000400000000000000" pitchFamily="2" charset="-78"/>
              </a:rPr>
              <a:t>هزینه پارامتری </a:t>
            </a:r>
            <a:endParaRPr lang="en-US" sz="20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کاربردها</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نتیجه گیری</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315585" y="168441"/>
            <a:ext cx="8652346" cy="5097923"/>
          </a:xfrm>
          <a:prstGeom prst="rect">
            <a:avLst/>
          </a:prstGeom>
          <a:noFill/>
        </p:spPr>
        <p:txBody>
          <a:bodyPr wrap="square" rtlCol="0" anchor="ctr">
            <a:noAutofit/>
          </a:bodyPr>
          <a:lstStyle/>
          <a:p>
            <a:pPr algn="just" rtl="1">
              <a:lnSpc>
                <a:spcPct val="150000"/>
              </a:lnSpc>
            </a:pPr>
            <a:r>
              <a:rPr lang="ar-SA" sz="2800" dirty="0">
                <a:cs typeface="B Nazanin" panose="00000400000000000000" pitchFamily="2" charset="-78"/>
              </a:rPr>
              <a:t>کراس بار</a:t>
            </a:r>
            <a:r>
              <a:rPr lang="en-US" sz="2800" dirty="0">
                <a:cs typeface="B Nazanin" panose="00000400000000000000" pitchFamily="2" charset="-78"/>
              </a:rPr>
              <a:t>(CB)</a:t>
            </a:r>
            <a:r>
              <a:rPr lang="fa-IR" sz="2800" dirty="0">
                <a:cs typeface="B Nazanin" panose="00000400000000000000" pitchFamily="2" charset="-78"/>
              </a:rPr>
              <a:t> تابع سوئیچینگ پایه از ورودیهای مسیریاب به خروجیها را فراهم می کند. اگر تابع سوئیچینگ کامل </a:t>
            </a:r>
            <a:r>
              <a:rPr lang="fa-IR" sz="2800" dirty="0" smtClean="0">
                <a:cs typeface="B Nazanin" panose="00000400000000000000" pitchFamily="2" charset="-78"/>
              </a:rPr>
              <a:t>نباشد، </a:t>
            </a:r>
            <a:r>
              <a:rPr lang="fa-IR" sz="2800" dirty="0">
                <a:cs typeface="B Nazanin" panose="00000400000000000000" pitchFamily="2" charset="-78"/>
              </a:rPr>
              <a:t>آنگاه پارتیشن بندی کراس بار به مجموعه کراس بارهای کوچکتر برای نیل به عملکرد بالا و هزینه پائین تر امکان پذیر می باشد.</a:t>
            </a:r>
            <a:endParaRPr lang="en-US" sz="2800" dirty="0">
              <a:cs typeface="B Nazanin" panose="00000400000000000000" pitchFamily="2" charset="-78"/>
            </a:endParaRPr>
          </a:p>
          <a:p>
            <a:pPr marL="457200" lvl="0" indent="-457200" algn="just" rtl="1">
              <a:lnSpc>
                <a:spcPct val="150000"/>
              </a:lnSpc>
              <a:buFont typeface="Wingdings" panose="05000000000000000000" pitchFamily="2" charset="2"/>
              <a:buChar char="§"/>
            </a:pPr>
            <a:r>
              <a:rPr lang="ar-SA" sz="2800" u="sng" dirty="0">
                <a:cs typeface="B Nazanin" panose="00000400000000000000" pitchFamily="2" charset="-78"/>
              </a:rPr>
              <a:t>واحدهای کنترل جریان </a:t>
            </a:r>
            <a:r>
              <a:rPr lang="en-US" sz="2800" u="sng" dirty="0">
                <a:cs typeface="B Nazanin" panose="00000400000000000000" pitchFamily="2" charset="-78"/>
              </a:rPr>
              <a:t>(FC)</a:t>
            </a:r>
            <a:r>
              <a:rPr lang="fa-IR" sz="2800" dirty="0">
                <a:cs typeface="B Nazanin" panose="00000400000000000000" pitchFamily="2" charset="-78"/>
              </a:rPr>
              <a:t> کار کنترل جریان بین مسیریاب ها را انجام داده و در صورت لزوم، پیام را در محل متوقف می کنند. این تابع نیازمند منطق کنترل و مقداری بافرینگ می باشد. </a:t>
            </a:r>
            <a:endParaRPr lang="en-US" sz="2800" dirty="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12</a:t>
            </a:r>
            <a:r>
              <a:rPr lang="en-US" sz="2400" dirty="0" smtClean="0"/>
              <a:t>/</a:t>
            </a:r>
            <a:r>
              <a:rPr lang="fa-IR" sz="2400" dirty="0" smtClean="0"/>
              <a:t>43</a:t>
            </a:r>
            <a:endParaRPr lang="en-US" dirty="0"/>
          </a:p>
        </p:txBody>
      </p:sp>
    </p:spTree>
    <p:extLst>
      <p:ext uri="{BB962C8B-B14F-4D97-AF65-F5344CB8AC3E}">
        <p14:creationId xmlns:p14="http://schemas.microsoft.com/office/powerpoint/2010/main" val="1384664650"/>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29" name="TextBox 28"/>
          <p:cNvSpPr txBox="1"/>
          <p:nvPr/>
        </p:nvSpPr>
        <p:spPr>
          <a:xfrm>
            <a:off x="6320357" y="5983134"/>
            <a:ext cx="1476358"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پیشینه</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توابع مسیریاب</a:t>
            </a:r>
            <a:endParaRPr lang="en-US" sz="2200" dirty="0">
              <a:solidFill>
                <a:schemeClr val="bg1"/>
              </a:solidFill>
              <a:cs typeface="B Nazanin" panose="00000400000000000000" pitchFamily="2" charset="-78"/>
            </a:endParaRPr>
          </a:p>
        </p:txBody>
      </p:sp>
      <p:sp>
        <p:nvSpPr>
          <p:cNvPr id="31" name="TextBox 30"/>
          <p:cNvSpPr txBox="1"/>
          <p:nvPr/>
        </p:nvSpPr>
        <p:spPr>
          <a:xfrm>
            <a:off x="3439225" y="5994838"/>
            <a:ext cx="1381291" cy="400110"/>
          </a:xfrm>
          <a:prstGeom prst="rect">
            <a:avLst/>
          </a:prstGeom>
          <a:noFill/>
        </p:spPr>
        <p:txBody>
          <a:bodyPr wrap="square" rtlCol="0">
            <a:spAutoFit/>
          </a:bodyPr>
          <a:lstStyle/>
          <a:p>
            <a:pPr algn="ctr" rtl="1"/>
            <a:r>
              <a:rPr lang="fa-IR" sz="2000" dirty="0" smtClean="0">
                <a:solidFill>
                  <a:schemeClr val="bg1"/>
                </a:solidFill>
                <a:cs typeface="B Nazanin" panose="00000400000000000000" pitchFamily="2" charset="-78"/>
              </a:rPr>
              <a:t>هزینه پارامتری </a:t>
            </a:r>
            <a:endParaRPr lang="en-US" sz="20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کاربردها</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نتیجه گیری</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315585" y="168441"/>
            <a:ext cx="8652346" cy="5097923"/>
          </a:xfrm>
          <a:prstGeom prst="rect">
            <a:avLst/>
          </a:prstGeom>
          <a:noFill/>
        </p:spPr>
        <p:txBody>
          <a:bodyPr wrap="square" rtlCol="0" anchor="ctr">
            <a:noAutofit/>
          </a:bodyPr>
          <a:lstStyle/>
          <a:p>
            <a:pPr marL="457200" lvl="0" indent="-457200" algn="just" rtl="1">
              <a:lnSpc>
                <a:spcPct val="150000"/>
              </a:lnSpc>
              <a:buFont typeface="Wingdings" panose="05000000000000000000" pitchFamily="2" charset="2"/>
              <a:buChar char="§"/>
            </a:pPr>
            <a:r>
              <a:rPr lang="fa-IR" sz="2800" u="sng" dirty="0">
                <a:cs typeface="B Nazanin" panose="00000400000000000000" pitchFamily="2" charset="-78"/>
              </a:rPr>
              <a:t>رمزگشاهای آدرس </a:t>
            </a:r>
            <a:r>
              <a:rPr lang="en-US" sz="2800" u="sng" dirty="0">
                <a:cs typeface="B Nazanin" panose="00000400000000000000" pitchFamily="2" charset="-78"/>
              </a:rPr>
              <a:t>(AD)</a:t>
            </a:r>
            <a:r>
              <a:rPr lang="fa-IR" sz="2800" dirty="0">
                <a:cs typeface="B Nazanin" panose="00000400000000000000" pitchFamily="2" charset="-78"/>
              </a:rPr>
              <a:t> مسئولیت بررسی هیدر بسته وتولید مجموعه مسیرهای ممکن براساس الگوریتم مسیریابی را دارند. این کار بین انتخاب بیت تا چندین عملیات حسابی متغیر می باشد. </a:t>
            </a:r>
            <a:endParaRPr lang="fa-IR" sz="2800" dirty="0" smtClean="0">
              <a:cs typeface="B Nazanin" panose="00000400000000000000" pitchFamily="2" charset="-78"/>
            </a:endParaRPr>
          </a:p>
          <a:p>
            <a:pPr marL="457200" indent="-457200" algn="just" rtl="1">
              <a:lnSpc>
                <a:spcPct val="150000"/>
              </a:lnSpc>
              <a:buFont typeface="Wingdings" panose="05000000000000000000" pitchFamily="2" charset="2"/>
              <a:buChar char="§"/>
            </a:pPr>
            <a:r>
              <a:rPr lang="fa-IR" sz="2800" u="sng" dirty="0">
                <a:cs typeface="B Nazanin" panose="00000400000000000000" pitchFamily="2" charset="-78"/>
              </a:rPr>
              <a:t>منطق داوری مسیریابی </a:t>
            </a:r>
            <a:r>
              <a:rPr lang="en-US" sz="2800" u="sng" dirty="0">
                <a:cs typeface="B Nazanin" panose="00000400000000000000" pitchFamily="2" charset="-78"/>
              </a:rPr>
              <a:t>(RA)</a:t>
            </a:r>
            <a:r>
              <a:rPr lang="fa-IR" sz="2800" dirty="0">
                <a:cs typeface="B Nazanin" panose="00000400000000000000" pitchFamily="2" charset="-78"/>
              </a:rPr>
              <a:t> مسیر را انتخاب و براساس الگوریتم مسیریابی و اطلاعات موقعیت شبکه، ورودی را به یک خروجی مناسب متصل یا از آن جدا می کند. در مورد خروجی های مسیریاب بایستی داوری شود، به همین خاطر به نسبت تعداد گزینه های انتخابی ممکن برای بسته اطلاعاتی ، پیچیدگی و تاخیرش افزایش می یابد</a:t>
            </a:r>
            <a:r>
              <a:rPr lang="fa-IR" sz="2800" dirty="0" smtClean="0">
                <a:cs typeface="B Nazanin" panose="00000400000000000000" pitchFamily="2" charset="-78"/>
              </a:rPr>
              <a:t>.</a:t>
            </a:r>
            <a:endParaRPr lang="en-US" sz="2800" dirty="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13</a:t>
            </a:r>
            <a:r>
              <a:rPr lang="en-US" sz="2400" dirty="0" smtClean="0"/>
              <a:t>/</a:t>
            </a:r>
            <a:r>
              <a:rPr lang="fa-IR" sz="2400" dirty="0" smtClean="0"/>
              <a:t>43</a:t>
            </a:r>
            <a:endParaRPr lang="en-US" dirty="0"/>
          </a:p>
        </p:txBody>
      </p:sp>
    </p:spTree>
    <p:extLst>
      <p:ext uri="{BB962C8B-B14F-4D97-AF65-F5344CB8AC3E}">
        <p14:creationId xmlns:p14="http://schemas.microsoft.com/office/powerpoint/2010/main" val="3494698426"/>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theme/theme1.xml><?xml version="1.0" encoding="utf-8"?>
<a:theme xmlns:a="http://schemas.openxmlformats.org/drawingml/2006/main" name="7_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321</Words>
  <Application>Microsoft Office PowerPoint</Application>
  <PresentationFormat>On-screen Show (4:3)</PresentationFormat>
  <Paragraphs>34</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B Nazanin</vt:lpstr>
      <vt:lpstr>Calibri</vt:lpstr>
      <vt:lpstr>Calibri Light</vt:lpstr>
      <vt:lpstr>Wingdings</vt:lpstr>
      <vt:lpstr>7_Office Theme</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madsg.com</dc:description>
  <cp:lastModifiedBy/>
  <cp:revision>1</cp:revision>
  <dcterms:created xsi:type="dcterms:W3CDTF">2013-09-24T05:01:40Z</dcterms:created>
  <dcterms:modified xsi:type="dcterms:W3CDTF">2017-06-11T03:39:32Z</dcterms:modified>
</cp:coreProperties>
</file>