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سیستم نوآوری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آنالیز ساختاری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آنالیز عاملی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موسسات و سازمان ها </a:t>
            </a:r>
          </a:p>
          <a:p>
            <a:pPr marL="457200" indent="-457200" algn="just" rtl="1">
              <a:lnSpc>
                <a:spcPct val="150000"/>
              </a:lnSpc>
              <a:buFont typeface="Wingdings 2" panose="05020102010507070707" pitchFamily="18" charset="2"/>
              <a:buChar char="&gt;"/>
            </a:pPr>
            <a:r>
              <a:rPr lang="fa-IR" sz="2800" dirty="0">
                <a:cs typeface="B Nazanin" panose="00000400000000000000" pitchFamily="2" charset="-78"/>
              </a:rPr>
              <a:t>همان گونه که قبلاً نشان داده شد، در حوزه مطالعه نوآوری ، کلمه سازمان ها و موسسات به هنجارهای اجتماعی و مقرراتی اشاره می کند که شکل دهنده و کنترل کننده رفتار و برهم کنش بین بازیگران می باشند. در طول مصاحبه ها، دائماً به ویژگیهای رفتاری فرهنگ عرب، مثلاً سطح بالای اجتناب و پرهیز از ریسک و ترس از سرزنش، تمرکزگرایی بالای قدرت، و احترام زیاد به قدرت اشاره شد که این مسئله می تواند مانع از خلاقیت و انتقال به یک اقتصاد بر مبنای نوآوری </a:t>
            </a:r>
            <a:r>
              <a:rPr lang="fa-IR" sz="2800" dirty="0" smtClean="0">
                <a:cs typeface="B Nazanin" panose="00000400000000000000" pitchFamily="2" charset="-78"/>
              </a:rPr>
              <a:t>در</a:t>
            </a:r>
            <a:r>
              <a:rPr lang="en-US" sz="2800" dirty="0" smtClean="0">
                <a:cs typeface="B Nazanin" panose="00000400000000000000" pitchFamily="2" charset="-78"/>
              </a:rPr>
              <a:t>UAE </a:t>
            </a:r>
            <a:r>
              <a:rPr lang="fa-IR" sz="2800" dirty="0" smtClean="0">
                <a:cs typeface="B Nazanin" panose="00000400000000000000" pitchFamily="2" charset="-78"/>
              </a:rPr>
              <a:t> شود</a:t>
            </a:r>
            <a:r>
              <a:rPr lang="fa-IR" sz="2800" dirty="0">
                <a:cs typeface="B Nazanin" panose="00000400000000000000" pitchFamily="2" charset="-78"/>
              </a:rPr>
              <a:t>.</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42</a:t>
            </a:r>
            <a:endParaRPr lang="en-US" dirty="0"/>
          </a:p>
        </p:txBody>
      </p:sp>
    </p:spTree>
    <p:extLst>
      <p:ext uri="{BB962C8B-B14F-4D97-AF65-F5344CB8AC3E}">
        <p14:creationId xmlns:p14="http://schemas.microsoft.com/office/powerpoint/2010/main" val="36355973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سیستم نوآوری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آنالیز ساختاری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آنالیز عاملی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gt;"/>
            </a:pPr>
            <a:r>
              <a:rPr lang="fa-IR" sz="2800" dirty="0">
                <a:cs typeface="B Nazanin" panose="00000400000000000000" pitchFamily="2" charset="-78"/>
              </a:rPr>
              <a:t>در جریان صحبت راجع به عامل محرک تصمیمات خانواده سلطنتی </a:t>
            </a:r>
            <a:r>
              <a:rPr lang="en-US" sz="2800" dirty="0">
                <a:cs typeface="B Nazanin" panose="00000400000000000000" pitchFamily="2" charset="-78"/>
              </a:rPr>
              <a:t>UAE، </a:t>
            </a:r>
            <a:r>
              <a:rPr lang="fa-IR" sz="2800" dirty="0">
                <a:cs typeface="B Nazanin" panose="00000400000000000000" pitchFamily="2" charset="-78"/>
              </a:rPr>
              <a:t>یکی از مصاحبه شوندگان اظهار داشت، آنها خواهان چیزی بودند که مطلقاً نو بود، چیزی که هیچ کس قبلاً انجام نداده . این شاخص بسیار مشوق می باشد، به ویژه زمانی که به خاطر داشته </a:t>
            </a:r>
            <a:r>
              <a:rPr lang="fa-IR" sz="2800" dirty="0" smtClean="0">
                <a:cs typeface="B Nazanin" panose="00000400000000000000" pitchFamily="2" charset="-78"/>
              </a:rPr>
              <a:t>باشیم</a:t>
            </a:r>
            <a:r>
              <a:rPr lang="en-US" sz="2800" dirty="0" smtClean="0">
                <a:cs typeface="B Nazanin" panose="00000400000000000000" pitchFamily="2" charset="-78"/>
              </a:rPr>
              <a:t>UAE </a:t>
            </a:r>
            <a:r>
              <a:rPr lang="fa-IR" sz="2800" dirty="0" smtClean="0">
                <a:cs typeface="B Nazanin" panose="00000400000000000000" pitchFamily="2" charset="-78"/>
              </a:rPr>
              <a:t> نسبت </a:t>
            </a:r>
            <a:r>
              <a:rPr lang="fa-IR" sz="2800" dirty="0">
                <a:cs typeface="B Nazanin" panose="00000400000000000000" pitchFamily="2" charset="-78"/>
              </a:rPr>
              <a:t>به نقش های قبیله ای سنتی متعهد شده است که نخبه حکمرانی تصمیم گیرنده اصلی در کشور می باشد. . با این وجود، مصاحبه های عمیق ما نشان می دهند که شکست روانشناختی یا کمبود عزت نفس در مهارت، تخصص و قابلیتهای محلی به چشم می خورد.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21</a:t>
            </a:r>
            <a:r>
              <a:rPr lang="en-US" sz="2400" dirty="0" smtClean="0"/>
              <a:t>/</a:t>
            </a:r>
            <a:r>
              <a:rPr lang="fa-IR" sz="2400" dirty="0" smtClean="0"/>
              <a:t>42</a:t>
            </a:r>
            <a:endParaRPr lang="en-US" dirty="0"/>
          </a:p>
        </p:txBody>
      </p:sp>
    </p:spTree>
    <p:extLst>
      <p:ext uri="{BB962C8B-B14F-4D97-AF65-F5344CB8AC3E}">
        <p14:creationId xmlns:p14="http://schemas.microsoft.com/office/powerpoint/2010/main" val="89202112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سیستم نوآوری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آنالیز ساختاری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آنالیز عاملی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gt;"/>
            </a:pPr>
            <a:r>
              <a:rPr lang="fa-IR" sz="2800" dirty="0">
                <a:cs typeface="B Nazanin" panose="00000400000000000000" pitchFamily="2" charset="-78"/>
              </a:rPr>
              <a:t>یکی دیگر از قضایا و اصول حاصل از مصاحبه ها ، ذهنیت قوی تاجر می باشد که ریشه در فرهنگ سنتی عرب دارد. این ذهنیت زمانی مانع از نوآوری می شود که تاکید بر بازده های مالی کوتاه مدت در مقایسه با رویکرد بلند مدت مورد نیاز برای نیل به بهره بالقوه از تحقیق و توسعه، کارآفرینی، و ایجاد قابلیت های تکنولوژیکی درون زاد در بخش خورشیدی در حال ظهور را تشویق کرده باشد.با توجه به مقررات، شایان توجه است که به خاطر سوبسیدهای زیاد عرضه شده از سوی </a:t>
            </a:r>
            <a:r>
              <a:rPr lang="fa-IR" sz="2800" dirty="0" smtClean="0">
                <a:cs typeface="B Nazanin" panose="00000400000000000000" pitchFamily="2" charset="-78"/>
              </a:rPr>
              <a:t>دولت</a:t>
            </a:r>
            <a:r>
              <a:rPr lang="en-US" sz="2800" dirty="0" smtClean="0">
                <a:cs typeface="B Nazanin" panose="00000400000000000000" pitchFamily="2" charset="-78"/>
              </a:rPr>
              <a:t>UAE </a:t>
            </a:r>
            <a:r>
              <a:rPr lang="fa-IR" sz="2800" dirty="0" smtClean="0">
                <a:cs typeface="B Nazanin" panose="00000400000000000000" pitchFamily="2" charset="-78"/>
              </a:rPr>
              <a:t> قیمت </a:t>
            </a:r>
            <a:r>
              <a:rPr lang="fa-IR" sz="2800" dirty="0">
                <a:cs typeface="B Nazanin" panose="00000400000000000000" pitchFamily="2" charset="-78"/>
              </a:rPr>
              <a:t>های کنونی برق، آب و گاز در حد بسیار پائینی می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a:t>
            </a:r>
            <a:r>
              <a:rPr lang="en-US" sz="2400" dirty="0" smtClean="0"/>
              <a:t>/</a:t>
            </a:r>
            <a:r>
              <a:rPr lang="fa-IR" sz="2400" dirty="0" smtClean="0"/>
              <a:t>42</a:t>
            </a:r>
            <a:endParaRPr lang="en-US" dirty="0"/>
          </a:p>
        </p:txBody>
      </p:sp>
    </p:spTree>
    <p:extLst>
      <p:ext uri="{BB962C8B-B14F-4D97-AF65-F5344CB8AC3E}">
        <p14:creationId xmlns:p14="http://schemas.microsoft.com/office/powerpoint/2010/main" val="97874953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سیستم نوآوری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آنالیز ساختاری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آنالیز عاملی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شبکه ها </a:t>
            </a:r>
          </a:p>
          <a:p>
            <a:pPr marL="457200" indent="-457200" algn="just" rtl="1">
              <a:lnSpc>
                <a:spcPct val="150000"/>
              </a:lnSpc>
              <a:buFont typeface="Wingdings 2" panose="05020102010507070707" pitchFamily="18" charset="2"/>
              <a:buChar char="&gt;"/>
            </a:pPr>
            <a:r>
              <a:rPr lang="en-US" sz="2600" dirty="0" err="1">
                <a:cs typeface="B Nazanin" panose="00000400000000000000" pitchFamily="2" charset="-78"/>
              </a:rPr>
              <a:t>Masdar</a:t>
            </a:r>
            <a:r>
              <a:rPr lang="en-US" sz="2600" dirty="0">
                <a:cs typeface="B Nazanin" panose="00000400000000000000" pitchFamily="2" charset="-78"/>
              </a:rPr>
              <a:t> </a:t>
            </a:r>
            <a:r>
              <a:rPr lang="fa-IR" sz="2600" dirty="0" smtClean="0">
                <a:cs typeface="B Nazanin" panose="00000400000000000000" pitchFamily="2" charset="-78"/>
              </a:rPr>
              <a:t> نیروی </a:t>
            </a:r>
            <a:r>
              <a:rPr lang="fa-IR" sz="2600" dirty="0">
                <a:cs typeface="B Nazanin" panose="00000400000000000000" pitchFamily="2" charset="-78"/>
              </a:rPr>
              <a:t>محرکی در جریان توسعه صنعت انرژی خورشیدی </a:t>
            </a:r>
            <a:r>
              <a:rPr lang="fa-IR" sz="2600" dirty="0" smtClean="0">
                <a:cs typeface="B Nazanin" panose="00000400000000000000" pitchFamily="2" charset="-78"/>
              </a:rPr>
              <a:t>در</a:t>
            </a:r>
            <a:r>
              <a:rPr lang="en-US" sz="2600" dirty="0" smtClean="0">
                <a:cs typeface="B Nazanin" panose="00000400000000000000" pitchFamily="2" charset="-78"/>
              </a:rPr>
              <a:t>UAE </a:t>
            </a:r>
            <a:r>
              <a:rPr lang="fa-IR" sz="2600" dirty="0" smtClean="0">
                <a:cs typeface="B Nazanin" panose="00000400000000000000" pitchFamily="2" charset="-78"/>
              </a:rPr>
              <a:t> به </a:t>
            </a:r>
            <a:r>
              <a:rPr lang="fa-IR" sz="2600" dirty="0">
                <a:cs typeface="B Nazanin" panose="00000400000000000000" pitchFamily="2" charset="-78"/>
              </a:rPr>
              <a:t>شمار می رود. با این حال مصاحبه های انجام شده حاکی از آن است که تعامل و هماهنگی محدودی بین بازیگران مختلف سیستم نوآوری وجود دارد. به همین خاطر تصمیمات استراتژیک در رابطه با توسعه صنعت، فاقد شفافیت لازم می باشند. در تلاش برای ایجاد پل بین کمبود ارتباطات و هماهنگی، تحت راهنمایی اولیه </a:t>
            </a:r>
            <a:r>
              <a:rPr lang="fa-IR" sz="2600" dirty="0" smtClean="0">
                <a:cs typeface="B Nazanin" panose="00000400000000000000" pitchFamily="2" charset="-78"/>
              </a:rPr>
              <a:t>موسسه</a:t>
            </a:r>
            <a:r>
              <a:rPr lang="en-US" sz="2600" dirty="0" err="1" smtClean="0">
                <a:cs typeface="B Nazanin" panose="00000400000000000000" pitchFamily="2" charset="-78"/>
              </a:rPr>
              <a:t>Masdar</a:t>
            </a:r>
            <a:r>
              <a:rPr lang="en-US" sz="2600" dirty="0" smtClean="0">
                <a:cs typeface="B Nazanin" panose="00000400000000000000" pitchFamily="2" charset="-78"/>
              </a:rPr>
              <a:t> </a:t>
            </a:r>
            <a:r>
              <a:rPr lang="en-US" sz="2600" dirty="0">
                <a:cs typeface="B Nazanin" panose="00000400000000000000" pitchFamily="2" charset="-78"/>
              </a:rPr>
              <a:t>، </a:t>
            </a:r>
            <a:r>
              <a:rPr lang="fa-IR" sz="2600" dirty="0">
                <a:cs typeface="B Nazanin" panose="00000400000000000000" pitchFamily="2" charset="-78"/>
              </a:rPr>
              <a:t>گروهی از شرکت های محلی در اواخر سال 2009 گرد هم آمده و یک موسسه صنعتی برای ارتقاء انرژی خورشیدی در منطقه و تقویت همکاری نزدیکتر تشکیل دادند.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364296"/>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23</a:t>
            </a:r>
            <a:r>
              <a:rPr lang="en-US" sz="2400" dirty="0" smtClean="0"/>
              <a:t>/</a:t>
            </a:r>
            <a:r>
              <a:rPr lang="fa-IR" sz="2400" dirty="0" smtClean="0"/>
              <a:t>42</a:t>
            </a:r>
            <a:endParaRPr lang="en-US" dirty="0"/>
          </a:p>
        </p:txBody>
      </p:sp>
    </p:spTree>
    <p:extLst>
      <p:ext uri="{BB962C8B-B14F-4D97-AF65-F5344CB8AC3E}">
        <p14:creationId xmlns:p14="http://schemas.microsoft.com/office/powerpoint/2010/main" val="108672951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476</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2</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2017-06-11T05:37:17Z</dcterms:modified>
</cp:coreProperties>
</file>