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4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78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مواد و روش ها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نتایج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بحث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 rtl="1"/>
            <a:r>
              <a:rPr lang="fa-IR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سوم</a:t>
            </a:r>
          </a:p>
          <a:p>
            <a:pPr algn="ctr" rtl="1"/>
            <a:r>
              <a:rPr lang="fa-IR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مواد و روش ها</a:t>
            </a:r>
            <a:endParaRPr lang="fa-IR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9</a:t>
            </a:r>
            <a:r>
              <a:rPr lang="en-US" sz="2400" dirty="0" smtClean="0"/>
              <a:t>/</a:t>
            </a:r>
            <a:r>
              <a:rPr lang="fa-IR" sz="2400" dirty="0" smtClean="0"/>
              <a:t>40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8006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مواد و روش ها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نتایج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بحث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از جوامع میکروبی هوازاد و شرایط زیست محیطی شش بار در بیمارستان  </a:t>
            </a:r>
            <a:r>
              <a:rPr lang="en-US" sz="2800" dirty="0">
                <a:cs typeface="B Nazanin" panose="00000400000000000000" pitchFamily="2" charset="-78"/>
              </a:rPr>
              <a:t>Milwaukie Hospital, Milwaukie  </a:t>
            </a:r>
            <a:r>
              <a:rPr lang="fa-IR" sz="2800" dirty="0">
                <a:cs typeface="B Nazanin" panose="00000400000000000000" pitchFamily="2" charset="-78"/>
              </a:rPr>
              <a:t> نمونه برداری گردید. در هر زمان نمونه برداری، نمونه ای از هوای آزاد ، هوای خانه از اتاق دارای تهویه مکانیکی و هوای خانه ازاتاق دارای تهویه طبیعی به طور همزمان جمع آوری گردید. نمونه های محیطی از سقف بیمارستان مجاور با دریچه سوپاپ هوا برای گرمایش ساختمان، تهویه و سیستم</a:t>
            </a:r>
            <a:r>
              <a:rPr lang="en-US" sz="2800" dirty="0">
                <a:cs typeface="B Nazanin" panose="00000400000000000000" pitchFamily="2" charset="-78"/>
              </a:rPr>
              <a:t>HVAC </a:t>
            </a:r>
            <a:r>
              <a:rPr lang="fa-IR" sz="2800" dirty="0">
                <a:cs typeface="B Nazanin" panose="00000400000000000000" pitchFamily="2" charset="-78"/>
              </a:rPr>
              <a:t> جمع آوری شدند. نمونه های داخلی از اتاق های بیماری جمع آوری شدند که محقق در آنجا مستقر بود.</a:t>
            </a: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10</a:t>
            </a:r>
            <a:r>
              <a:rPr lang="en-US" sz="2400" dirty="0" smtClean="0"/>
              <a:t>/</a:t>
            </a:r>
            <a:r>
              <a:rPr lang="fa-IR" sz="2400" dirty="0" smtClean="0"/>
              <a:t>40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9099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مواد و روش ها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نتایج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بحث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800" b="1" u="sng" dirty="0">
                <a:cs typeface="B Nazanin" panose="00000400000000000000" pitchFamily="2" charset="-78"/>
              </a:rPr>
              <a:t>اندازه گیریهای زیست محیطی </a:t>
            </a: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ar-SA" sz="2800" dirty="0">
                <a:cs typeface="B Nazanin" panose="00000400000000000000" pitchFamily="2" charset="-78"/>
              </a:rPr>
              <a:t>در طول هر دوره نمونه برداری، شرایط زیست محیطی من جمله دمای هوا، رطوبت نسبی، رطوبت مطلق و میزان جریان هوا با استفاده از مترهای تهویه چند منظوره</a:t>
            </a:r>
            <a:r>
              <a:rPr lang="en-US" sz="2800" dirty="0">
                <a:cs typeface="B Nazanin" panose="00000400000000000000" pitchFamily="2" charset="-78"/>
              </a:rPr>
              <a:t>TSI </a:t>
            </a:r>
            <a:r>
              <a:rPr lang="en-US" sz="2800" dirty="0" err="1">
                <a:cs typeface="B Nazanin" panose="00000400000000000000" pitchFamily="2" charset="-78"/>
              </a:rPr>
              <a:t>Inc</a:t>
            </a:r>
            <a:r>
              <a:rPr lang="en-US" sz="2800" dirty="0">
                <a:cs typeface="B Nazanin" panose="00000400000000000000" pitchFamily="2" charset="-78"/>
              </a:rPr>
              <a:t>  </a:t>
            </a:r>
            <a:r>
              <a:rPr lang="fa-IR" sz="2800" dirty="0">
                <a:cs typeface="B Nazanin" panose="00000400000000000000" pitchFamily="2" charset="-78"/>
              </a:rPr>
              <a:t> </a:t>
            </a:r>
            <a:r>
              <a:rPr lang="ar-SA" sz="2800" dirty="0">
                <a:cs typeface="B Nazanin" panose="00000400000000000000" pitchFamily="2" charset="-78"/>
              </a:rPr>
              <a:t>مستقر در تخت بیمار و هوارسانی در اتاق های بیمار و مترهای مستقر در مجاورت </a:t>
            </a:r>
            <a:r>
              <a:rPr lang="en-US" sz="2800" dirty="0" err="1">
                <a:cs typeface="B Nazanin" panose="00000400000000000000" pitchFamily="2" charset="-78"/>
              </a:rPr>
              <a:t>BioSamplers</a:t>
            </a:r>
            <a:r>
              <a:rPr lang="ar-SA" sz="2800" dirty="0">
                <a:cs typeface="B Nazanin" panose="00000400000000000000" pitchFamily="2" charset="-78"/>
              </a:rPr>
              <a:t> در محیط آزاد اندازه گیری شدند. نمونه برداری هر ثانیه یکبار انجام شده و میانگین 1 دقیقه برای نمونه های داخلی ذخیره گردید. برای قرائت های محیطی، از متغیرها نمونه برداری به عمل آمده و هر 15 دقیقه یکبار ذخیره شدند.</a:t>
            </a:r>
            <a:endParaRPr lang="en-US" sz="2800" dirty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54082" y="5266364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11</a:t>
            </a:r>
            <a:r>
              <a:rPr lang="en-US" sz="2400" dirty="0" smtClean="0"/>
              <a:t>/</a:t>
            </a:r>
            <a:r>
              <a:rPr lang="fa-IR" sz="2400" dirty="0" smtClean="0"/>
              <a:t>40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017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مواد و روش ها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نتایج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بحث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800" b="1" u="sng" dirty="0">
                <a:cs typeface="B Nazanin" panose="00000400000000000000" pitchFamily="2" charset="-78"/>
              </a:rPr>
              <a:t>نمونه برداری از جامعه میکروبی </a:t>
            </a: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ar-SA" sz="2800" dirty="0">
                <a:cs typeface="B Nazanin" panose="00000400000000000000" pitchFamily="2" charset="-78"/>
              </a:rPr>
              <a:t>هر نمونه میکروبی با جریان هوا در دو آلایه گیر(سطح برخورد) مایع </a:t>
            </a:r>
            <a:r>
              <a:rPr lang="en-US" sz="2800" dirty="0">
                <a:cs typeface="B Nazanin" panose="00000400000000000000" pitchFamily="2" charset="-78"/>
              </a:rPr>
              <a:t>(v)</a:t>
            </a:r>
            <a:r>
              <a:rPr lang="ar-SA" sz="2800" dirty="0">
                <a:cs typeface="B Nazanin" panose="00000400000000000000" pitchFamily="2" charset="-78"/>
              </a:rPr>
              <a:t> پر شده با آب درجه مولکولی استریل به مدت 1 ساعت با سرعت </a:t>
            </a:r>
            <a:r>
              <a:rPr lang="en-US" sz="2800" dirty="0">
                <a:cs typeface="B Nazanin" panose="00000400000000000000" pitchFamily="2" charset="-78"/>
              </a:rPr>
              <a:t>12.5 l min</a:t>
            </a:r>
            <a:r>
              <a:rPr lang="en-US" sz="2800" baseline="30000" dirty="0">
                <a:cs typeface="B Nazanin" panose="00000400000000000000" pitchFamily="2" charset="-78"/>
              </a:rPr>
              <a:t>-1</a:t>
            </a:r>
            <a:r>
              <a:rPr lang="ar-SA" sz="2800" dirty="0">
                <a:cs typeface="B Nazanin" panose="00000400000000000000" pitchFamily="2" charset="-78"/>
              </a:rPr>
              <a:t> جمع آوری گردید که نتیجه این امر حجم هوای نمونه برداری شده کل </a:t>
            </a:r>
            <a:r>
              <a:rPr lang="en-US" sz="2800" dirty="0">
                <a:cs typeface="B Nazanin" panose="00000400000000000000" pitchFamily="2" charset="-78"/>
              </a:rPr>
              <a:t>1500 l</a:t>
            </a:r>
            <a:r>
              <a:rPr lang="ar-SA" sz="2800" dirty="0">
                <a:cs typeface="B Nazanin" panose="00000400000000000000" pitchFamily="2" charset="-78"/>
              </a:rPr>
              <a:t> در هر نمونه بود. سطوح برخورد مجدداً با آب استریل تا قسمت وسط پرشدند تا بدین طریق حجم مایع و راندمان جمع آوری در سطح ثابت نگه داشته شود.</a:t>
            </a:r>
            <a:endParaRPr lang="en-US" sz="2800" dirty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12</a:t>
            </a:r>
            <a:r>
              <a:rPr lang="en-US" sz="2400" dirty="0" smtClean="0"/>
              <a:t>/</a:t>
            </a:r>
            <a:r>
              <a:rPr lang="fa-IR" sz="2400" dirty="0" smtClean="0"/>
              <a:t>40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5746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328</Words>
  <Application>Microsoft Office PowerPoint</Application>
  <PresentationFormat>On-screen Show (4:3)</PresentationFormat>
  <Paragraphs>35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 Nazanin</vt:lpstr>
      <vt:lpstr>Calibri</vt:lpstr>
      <vt:lpstr>Calibri Light</vt:lpstr>
      <vt:lpstr>Wingdings</vt:lpstr>
      <vt:lpstr>7_Office Theme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2017-06-13T08:53:58Z</dcterms:modified>
</cp:coreProperties>
</file>