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قسمت آزمایشگاهی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7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آماده سازی مواد و نمونه‌های </a:t>
            </a:r>
            <a:r>
              <a:rPr lang="fa-IR" sz="2800" b="1" u="sng" dirty="0" smtClean="0">
                <a:cs typeface="B Nazanin" panose="00000400000000000000" pitchFamily="2" charset="-78"/>
              </a:rPr>
              <a:t>آزمایش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مواد استفاده شده در این تحقیق شامل هموپلیمر </a:t>
            </a:r>
            <a:r>
              <a:rPr lang="en-US" sz="2800" dirty="0">
                <a:cs typeface="B Nazanin" panose="00000400000000000000" pitchFamily="2" charset="-78"/>
              </a:rPr>
              <a:t>PP</a:t>
            </a:r>
            <a:r>
              <a:rPr lang="fa-IR" sz="2800" dirty="0">
                <a:cs typeface="B Nazanin" panose="00000400000000000000" pitchFamily="2" charset="-78"/>
              </a:rPr>
              <a:t> (</a:t>
            </a:r>
            <a:r>
              <a:rPr lang="en-US" sz="2800" dirty="0">
                <a:cs typeface="B Nazanin" panose="00000400000000000000" pitchFamily="2" charset="-78"/>
              </a:rPr>
              <a:t>B-200</a:t>
            </a:r>
            <a:r>
              <a:rPr lang="fa-IR" sz="2800" dirty="0">
                <a:cs typeface="B Nazanin" panose="00000400000000000000" pitchFamily="2" charset="-78"/>
              </a:rPr>
              <a:t>) که توسط شرکت پتروشیمی </a:t>
            </a:r>
            <a:r>
              <a:rPr lang="en-US" sz="2800" dirty="0">
                <a:cs typeface="B Nazanin" panose="00000400000000000000" pitchFamily="2" charset="-78"/>
              </a:rPr>
              <a:t>SINOPEC</a:t>
            </a:r>
            <a:r>
              <a:rPr lang="fa-IR" sz="2800" dirty="0">
                <a:cs typeface="B Nazanin" panose="00000400000000000000" pitchFamily="2" charset="-78"/>
              </a:rPr>
              <a:t> در لویانگ، چین، تهیه شده است، و سه نوع از ماده </a:t>
            </a:r>
            <a:r>
              <a:rPr lang="fa-IR" sz="2800" dirty="0" smtClean="0">
                <a:cs typeface="B Nazanin" panose="00000400000000000000" pitchFamily="2" charset="-78"/>
              </a:rPr>
              <a:t>استایرن-بوتادین</a:t>
            </a:r>
            <a:r>
              <a:rPr lang="en-US" sz="2800" dirty="0" smtClean="0">
                <a:cs typeface="B Nazanin" panose="00000400000000000000" pitchFamily="2" charset="-78"/>
              </a:rPr>
              <a:t>ENP </a:t>
            </a:r>
            <a:r>
              <a:rPr lang="fa-IR" sz="2800" dirty="0" smtClean="0">
                <a:cs typeface="B Nazanin" panose="00000400000000000000" pitchFamily="2" charset="-78"/>
              </a:rPr>
              <a:t> می‌باشد</a:t>
            </a:r>
            <a:r>
              <a:rPr lang="fa-IR" sz="2800" dirty="0">
                <a:cs typeface="B Nazanin" panose="00000400000000000000" pitchFamily="2" charset="-78"/>
              </a:rPr>
              <a:t>، که به</a:t>
            </a:r>
            <a:r>
              <a:rPr lang="fa-IR" sz="2800" dirty="0" smtClean="0">
                <a:cs typeface="B Nazanin" panose="00000400000000000000" pitchFamily="2" charset="-78"/>
              </a:rPr>
              <a:t>­ ترتیب </a:t>
            </a:r>
            <a:r>
              <a:rPr lang="fa-IR" sz="2800" dirty="0">
                <a:cs typeface="B Nazanin" panose="00000400000000000000" pitchFamily="2" charset="-78"/>
              </a:rPr>
              <a:t>عبارتند از: </a:t>
            </a:r>
            <a:r>
              <a:rPr lang="en-US" sz="2800" dirty="0" smtClean="0">
                <a:cs typeface="B Nazanin" panose="00000400000000000000" pitchFamily="2" charset="-78"/>
              </a:rPr>
              <a:t>DB-70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70% وزنی بوتادین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DB-50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50% وزنی </a:t>
            </a:r>
            <a:r>
              <a:rPr lang="fa-IR" sz="2800" dirty="0" smtClean="0">
                <a:cs typeface="B Nazanin" panose="00000400000000000000" pitchFamily="2" charset="-78"/>
              </a:rPr>
              <a:t>بوتادین و</a:t>
            </a:r>
            <a:r>
              <a:rPr lang="en-US" sz="2800" dirty="0" smtClean="0">
                <a:cs typeface="B Nazanin" panose="00000400000000000000" pitchFamily="2" charset="-78"/>
              </a:rPr>
              <a:t>DB-50 </a:t>
            </a:r>
            <a:r>
              <a:rPr lang="en-US" sz="2800" dirty="0">
                <a:cs typeface="B Nazanin" panose="00000400000000000000" pitchFamily="2" charset="-78"/>
              </a:rPr>
              <a:t>ENP </a:t>
            </a:r>
            <a:r>
              <a:rPr lang="fa-IR" sz="2800" dirty="0">
                <a:cs typeface="B Nazanin" panose="00000400000000000000" pitchFamily="2" charset="-78"/>
              </a:rPr>
              <a:t>اصلاح‌شده، که به وسیله خشک کردن افشانه­ای لاتکس لاستیکی </a:t>
            </a:r>
            <a:r>
              <a:rPr lang="en-US" sz="2800" dirty="0">
                <a:cs typeface="B Nazanin" panose="00000400000000000000" pitchFamily="2" charset="-78"/>
              </a:rPr>
              <a:t>DB-50</a:t>
            </a:r>
            <a:r>
              <a:rPr lang="fa-IR" sz="2800" dirty="0">
                <a:cs typeface="B Nazanin" panose="00000400000000000000" pitchFamily="2" charset="-78"/>
              </a:rPr>
              <a:t> با سدیم بنزوات محلول </a:t>
            </a: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smtClean="0">
                <a:cs typeface="B Nazanin" panose="00000400000000000000" pitchFamily="2" charset="-78"/>
              </a:rPr>
              <a:t>10 </a:t>
            </a:r>
            <a:r>
              <a:rPr lang="en-US" sz="2800" dirty="0" err="1">
                <a:cs typeface="B Nazanin" panose="00000400000000000000" pitchFamily="2" charset="-78"/>
              </a:rPr>
              <a:t>phr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پایه لاتکس خشک) تهیه می‌شود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2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600" dirty="0">
                <a:cs typeface="B Nazanin" panose="00000400000000000000" pitchFamily="2" charset="-78"/>
              </a:rPr>
              <a:t>مخلوط‌ها بر روی یک اکسترودر دو-پیچه چرخان </a:t>
            </a:r>
            <a:r>
              <a:rPr lang="fa-IR" sz="2600" dirty="0" smtClean="0">
                <a:cs typeface="B Nazanin" panose="00000400000000000000" pitchFamily="2" charset="-78"/>
              </a:rPr>
              <a:t>ورنر-فلیدرر</a:t>
            </a:r>
            <a:r>
              <a:rPr lang="en-US" sz="2600" dirty="0" smtClean="0">
                <a:cs typeface="B Nazanin" panose="00000400000000000000" pitchFamily="2" charset="-78"/>
              </a:rPr>
              <a:t>ZSK-25 </a:t>
            </a:r>
            <a:r>
              <a:rPr lang="fa-IR" sz="2600" dirty="0" smtClean="0">
                <a:cs typeface="B Nazanin" panose="00000400000000000000" pitchFamily="2" charset="-78"/>
              </a:rPr>
              <a:t> با </a:t>
            </a:r>
            <a:r>
              <a:rPr lang="fa-IR" sz="2600" dirty="0">
                <a:cs typeface="B Nazanin" panose="00000400000000000000" pitchFamily="2" charset="-78"/>
              </a:rPr>
              <a:t>دمای مخزنی برابر با 190 درجه سانتی‌گراد و سرعت چرخش 350 دور بر دقیقه آماده شده‌اند. نمونه‌های آزمایش برای آزمایشات طول ضربه (</a:t>
            </a:r>
            <a:r>
              <a:rPr lang="en-US" sz="2600" dirty="0">
                <a:cs typeface="B Nazanin" panose="00000400000000000000" pitchFamily="2" charset="-78"/>
              </a:rPr>
              <a:t>GB1843-93</a:t>
            </a:r>
            <a:r>
              <a:rPr lang="fa-IR" sz="2600" dirty="0">
                <a:cs typeface="B Nazanin" panose="00000400000000000000" pitchFamily="2" charset="-78"/>
              </a:rPr>
              <a:t>، </a:t>
            </a:r>
            <a:r>
              <a:rPr lang="en-US" sz="2600" dirty="0">
                <a:cs typeface="B Nazanin" panose="00000400000000000000" pitchFamily="2" charset="-78"/>
              </a:rPr>
              <a:t>127*12.7*6.4 </a:t>
            </a:r>
            <a:r>
              <a:rPr lang="fa-IR" sz="2600" dirty="0">
                <a:cs typeface="B Nazanin" panose="00000400000000000000" pitchFamily="2" charset="-78"/>
              </a:rPr>
              <a:t>میلی متر مکعب)، آزمایشات طول موجی (</a:t>
            </a:r>
            <a:r>
              <a:rPr lang="en-US" sz="2600" dirty="0">
                <a:cs typeface="B Nazanin" panose="00000400000000000000" pitchFamily="2" charset="-78"/>
              </a:rPr>
              <a:t>GB9341-2000</a:t>
            </a:r>
            <a:r>
              <a:rPr lang="fa-IR" sz="2600" dirty="0">
                <a:cs typeface="B Nazanin" panose="00000400000000000000" pitchFamily="2" charset="-78"/>
              </a:rPr>
              <a:t>، </a:t>
            </a:r>
            <a:r>
              <a:rPr lang="en-US" sz="2600" dirty="0">
                <a:cs typeface="B Nazanin" panose="00000400000000000000" pitchFamily="2" charset="-78"/>
              </a:rPr>
              <a:t>120*10*4 </a:t>
            </a:r>
            <a:r>
              <a:rPr lang="fa-IR" sz="2600" dirty="0">
                <a:cs typeface="B Nazanin" panose="00000400000000000000" pitchFamily="2" charset="-78"/>
              </a:rPr>
              <a:t>40 متر مکعب)، آزمایشات دمای انحراف گرمایی (</a:t>
            </a:r>
            <a:r>
              <a:rPr lang="en-US" sz="2600" dirty="0">
                <a:cs typeface="B Nazanin" panose="00000400000000000000" pitchFamily="2" charset="-78"/>
              </a:rPr>
              <a:t>HDT</a:t>
            </a:r>
            <a:r>
              <a:rPr lang="fa-IR" sz="2600" dirty="0">
                <a:cs typeface="B Nazanin" panose="00000400000000000000" pitchFamily="2" charset="-78"/>
              </a:rPr>
              <a:t>) (</a:t>
            </a:r>
            <a:r>
              <a:rPr lang="en-US" sz="2600" dirty="0">
                <a:cs typeface="B Nazanin" panose="00000400000000000000" pitchFamily="2" charset="-78"/>
              </a:rPr>
              <a:t>GB1634-79</a:t>
            </a:r>
            <a:r>
              <a:rPr lang="fa-IR" sz="2600" dirty="0" smtClean="0">
                <a:cs typeface="B Nazanin" panose="00000400000000000000" pitchFamily="2" charset="-78"/>
              </a:rPr>
              <a:t>، </a:t>
            </a:r>
            <a:r>
              <a:rPr lang="en-US" sz="2600" dirty="0" smtClean="0">
                <a:cs typeface="B Nazanin" panose="00000400000000000000" pitchFamily="2" charset="-78"/>
              </a:rPr>
              <a:t>120*10*4</a:t>
            </a:r>
            <a:r>
              <a:rPr lang="fa-IR" sz="2600" dirty="0" smtClean="0">
                <a:cs typeface="B Nazanin" panose="00000400000000000000" pitchFamily="2" charset="-78"/>
              </a:rPr>
              <a:t> میلی‌متر </a:t>
            </a:r>
            <a:r>
              <a:rPr lang="fa-IR" sz="2600" dirty="0">
                <a:cs typeface="B Nazanin" panose="00000400000000000000" pitchFamily="2" charset="-78"/>
              </a:rPr>
              <a:t>مکعب) و آزمایشات طول کشش (</a:t>
            </a:r>
            <a:r>
              <a:rPr lang="en-US" sz="2600" dirty="0">
                <a:cs typeface="B Nazanin" panose="00000400000000000000" pitchFamily="2" charset="-78"/>
              </a:rPr>
              <a:t>GB1040-92</a:t>
            </a:r>
            <a:r>
              <a:rPr lang="fa-IR" sz="2600" dirty="0">
                <a:cs typeface="B Nazanin" panose="00000400000000000000" pitchFamily="2" charset="-78"/>
              </a:rPr>
              <a:t>، </a:t>
            </a:r>
            <a:r>
              <a:rPr lang="en-US" sz="2600" dirty="0">
                <a:cs typeface="B Nazanin" panose="00000400000000000000" pitchFamily="2" charset="-78"/>
              </a:rPr>
              <a:t>170*10*4 </a:t>
            </a:r>
            <a:r>
              <a:rPr lang="fa-IR" sz="2600" dirty="0" smtClean="0">
                <a:cs typeface="B Nazanin" panose="00000400000000000000" pitchFamily="2" charset="-78"/>
              </a:rPr>
              <a:t> میلی </a:t>
            </a:r>
            <a:r>
              <a:rPr lang="fa-IR" sz="2600" dirty="0">
                <a:cs typeface="B Nazanin" panose="00000400000000000000" pitchFamily="2" charset="-78"/>
              </a:rPr>
              <a:t>متر مکعب) قالب‌گیری شده است. 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1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اندازه‌گیری آزمایشگاهی</a:t>
            </a:r>
          </a:p>
          <a:p>
            <a:pPr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ویژگی‌های </a:t>
            </a:r>
            <a:r>
              <a:rPr lang="fa-IR" sz="2800" u="sng" dirty="0" smtClean="0">
                <a:cs typeface="B Nazanin" panose="00000400000000000000" pitchFamily="2" charset="-78"/>
              </a:rPr>
              <a:t>مکانیکی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آزمایشات کشش بر روی یک ماشین کشش </a:t>
            </a:r>
            <a:r>
              <a:rPr lang="en-US" sz="2800" dirty="0">
                <a:cs typeface="B Nazanin" panose="00000400000000000000" pitchFamily="2" charset="-78"/>
              </a:rPr>
              <a:t>AG-1</a:t>
            </a:r>
            <a:r>
              <a:rPr lang="fa-IR" sz="2800" dirty="0">
                <a:cs typeface="B Nazanin" panose="00000400000000000000" pitchFamily="2" charset="-78"/>
              </a:rPr>
              <a:t> (50 میلی‌متر/ دقیقه) انجام شده‌اند. طول ضربه با استفاده از آزمایش ضربه ایزود بر روی میله‌های سوراخ شده به وسیله ضربه </a:t>
            </a:r>
            <a:r>
              <a:rPr lang="fa-IR" sz="2800" dirty="0" smtClean="0">
                <a:cs typeface="B Nazanin" panose="00000400000000000000" pitchFamily="2" charset="-78"/>
              </a:rPr>
              <a:t>ماشین</a:t>
            </a:r>
            <a:r>
              <a:rPr lang="en-US" sz="2800" dirty="0" smtClean="0">
                <a:cs typeface="B Nazanin" panose="00000400000000000000" pitchFamily="2" charset="-78"/>
              </a:rPr>
              <a:t>CEAST </a:t>
            </a:r>
            <a:r>
              <a:rPr lang="fa-IR" sz="2800" dirty="0" smtClean="0">
                <a:cs typeface="B Nazanin" panose="00000400000000000000" pitchFamily="2" charset="-78"/>
              </a:rPr>
              <a:t> تعیین </a:t>
            </a:r>
            <a:r>
              <a:rPr lang="fa-IR" sz="2800" dirty="0">
                <a:cs typeface="B Nazanin" panose="00000400000000000000" pitchFamily="2" charset="-78"/>
              </a:rPr>
              <a:t>شده‌اند. آزمایشات طول و مدول موجی بر </a:t>
            </a:r>
            <a:r>
              <a:rPr lang="fa-IR" sz="2800" dirty="0" smtClean="0">
                <a:cs typeface="B Nazanin" panose="00000400000000000000" pitchFamily="2" charset="-78"/>
              </a:rPr>
              <a:t>روی</a:t>
            </a:r>
            <a:r>
              <a:rPr lang="en-US" sz="2800" dirty="0" smtClean="0">
                <a:cs typeface="B Nazanin" panose="00000400000000000000" pitchFamily="2" charset="-78"/>
              </a:rPr>
              <a:t>Instron-4466 </a:t>
            </a:r>
            <a:r>
              <a:rPr lang="fa-IR" sz="2800" dirty="0" smtClean="0">
                <a:cs typeface="B Nazanin" panose="00000400000000000000" pitchFamily="2" charset="-78"/>
              </a:rPr>
              <a:t> انجام </a:t>
            </a:r>
            <a:r>
              <a:rPr lang="fa-IR" sz="2800" dirty="0">
                <a:cs typeface="B Nazanin" panose="00000400000000000000" pitchFamily="2" charset="-78"/>
              </a:rPr>
              <a:t>شده‌اند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HDT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استفاده از یک آزمایشگر انحراف </a:t>
            </a:r>
            <a:r>
              <a:rPr lang="fa-IR" sz="2800" dirty="0" smtClean="0">
                <a:cs typeface="B Nazanin" panose="00000400000000000000" pitchFamily="2" charset="-78"/>
              </a:rPr>
              <a:t>گرمایی</a:t>
            </a:r>
            <a:r>
              <a:rPr lang="en-US" sz="2800" dirty="0" smtClean="0">
                <a:cs typeface="B Nazanin" panose="00000400000000000000" pitchFamily="2" charset="-78"/>
              </a:rPr>
              <a:t>HD-PC </a:t>
            </a:r>
            <a:r>
              <a:rPr lang="fa-IR" sz="2800" dirty="0" smtClean="0">
                <a:cs typeface="B Nazanin" panose="00000400000000000000" pitchFamily="2" charset="-78"/>
              </a:rPr>
              <a:t> تست </a:t>
            </a:r>
            <a:r>
              <a:rPr lang="fa-IR" sz="2800" dirty="0">
                <a:cs typeface="B Nazanin" panose="00000400000000000000" pitchFamily="2" charset="-78"/>
              </a:rPr>
              <a:t>شده‌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2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2017-06-01T05:58:12Z</dcterms:modified>
</cp:coreProperties>
</file>