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ویژگی باتری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مدل سازی</a:t>
            </a:r>
            <a:endParaRPr lang="en-US" sz="2200" dirty="0">
              <a:solidFill>
                <a:schemeClr val="bg1"/>
              </a:solidFill>
              <a:cs typeface="B Nazanin" panose="00000400000000000000" pitchFamily="2" charset="-78"/>
            </a:endParaRPr>
          </a:p>
        </p:txBody>
      </p:sp>
      <p:sp>
        <p:nvSpPr>
          <p:cNvPr id="31" name="TextBox 30"/>
          <p:cNvSpPr txBox="1"/>
          <p:nvPr/>
        </p:nvSpPr>
        <p:spPr>
          <a:xfrm>
            <a:off x="3301527" y="5994838"/>
            <a:ext cx="1518990" cy="415498"/>
          </a:xfrm>
          <a:prstGeom prst="rect">
            <a:avLst/>
          </a:prstGeom>
          <a:noFill/>
        </p:spPr>
        <p:txBody>
          <a:bodyPr wrap="square" rtlCol="0">
            <a:spAutoFit/>
          </a:bodyPr>
          <a:lstStyle/>
          <a:p>
            <a:pPr algn="ctr" rtl="1"/>
            <a:r>
              <a:rPr lang="fa-IR" sz="2100" dirty="0" smtClean="0">
                <a:solidFill>
                  <a:schemeClr val="bg1"/>
                </a:solidFill>
                <a:cs typeface="B Nazanin" panose="00000400000000000000" pitchFamily="2" charset="-78"/>
              </a:rPr>
              <a:t>مجموعه داده ها</a:t>
            </a:r>
            <a:endParaRPr lang="en-US" sz="21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فهمیدن مدل</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48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6000" b="1" dirty="0">
                <a:effectLst>
                  <a:outerShdw blurRad="38100" dist="38100" dir="2700000" algn="tl">
                    <a:srgbClr val="000000">
                      <a:alpha val="43137"/>
                    </a:srgbClr>
                  </a:outerShdw>
                </a:effectLst>
                <a:cs typeface="B Nazanin" panose="00000400000000000000" pitchFamily="2" charset="-78"/>
              </a:rPr>
              <a:t>مدل سازی سواک لیتیم-یون با استفاده از انفیس</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35</a:t>
            </a:r>
            <a:endParaRPr lang="en-US" dirty="0"/>
          </a:p>
        </p:txBody>
      </p:sp>
    </p:spTree>
    <p:extLst>
      <p:ext uri="{BB962C8B-B14F-4D97-AF65-F5344CB8AC3E}">
        <p14:creationId xmlns:p14="http://schemas.microsoft.com/office/powerpoint/2010/main" val="307260733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ویژگی باتری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مدل سازی</a:t>
            </a:r>
            <a:endParaRPr lang="en-US" sz="2200" dirty="0">
              <a:solidFill>
                <a:schemeClr val="bg1"/>
              </a:solidFill>
              <a:cs typeface="B Nazanin" panose="00000400000000000000" pitchFamily="2" charset="-78"/>
            </a:endParaRPr>
          </a:p>
        </p:txBody>
      </p:sp>
      <p:sp>
        <p:nvSpPr>
          <p:cNvPr id="31" name="TextBox 30"/>
          <p:cNvSpPr txBox="1"/>
          <p:nvPr/>
        </p:nvSpPr>
        <p:spPr>
          <a:xfrm>
            <a:off x="3301527" y="5994838"/>
            <a:ext cx="1518990" cy="415498"/>
          </a:xfrm>
          <a:prstGeom prst="rect">
            <a:avLst/>
          </a:prstGeom>
          <a:noFill/>
        </p:spPr>
        <p:txBody>
          <a:bodyPr wrap="square" rtlCol="0">
            <a:spAutoFit/>
          </a:bodyPr>
          <a:lstStyle/>
          <a:p>
            <a:pPr algn="ctr" rtl="1"/>
            <a:r>
              <a:rPr lang="fa-IR" sz="2100" dirty="0" smtClean="0">
                <a:solidFill>
                  <a:schemeClr val="bg1"/>
                </a:solidFill>
                <a:cs typeface="B Nazanin" panose="00000400000000000000" pitchFamily="2" charset="-78"/>
              </a:rPr>
              <a:t>مجموعه داده ها</a:t>
            </a:r>
            <a:endParaRPr lang="en-US" sz="21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فهمیدن مدل</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معماری پایه </a:t>
            </a:r>
            <a:r>
              <a:rPr lang="fa-IR" sz="2800" dirty="0" smtClean="0">
                <a:cs typeface="B Nazanin" panose="00000400000000000000" pitchFamily="2" charset="-78"/>
              </a:rPr>
              <a:t>انفیس</a:t>
            </a:r>
          </a:p>
          <a:p>
            <a:pPr marL="457200" indent="-457200" algn="just" rtl="1">
              <a:lnSpc>
                <a:spcPct val="150000"/>
              </a:lnSpc>
              <a:buFont typeface="Wingdings" panose="05000000000000000000" pitchFamily="2" charset="2"/>
              <a:buChar char="§"/>
            </a:pPr>
            <a:r>
              <a:rPr lang="fa-IR" sz="2600" dirty="0">
                <a:cs typeface="B Nazanin" panose="00000400000000000000" pitchFamily="2" charset="-78"/>
              </a:rPr>
              <a:t>شکل 3 معماری پایه انفیس را نشان می‌دهد به‌طوری‌که دو تا ورودی و یک خروجی وجود دارد. در این شکل، یک حلقه یک گره ثابت را نشان می‌دهد، در حالی که یک مربع یک گره آداپتیو را نشان می‌دهد. پارامترهای ورودی </a:t>
            </a:r>
            <a:r>
              <a:rPr lang="en-US" sz="2600" dirty="0">
                <a:cs typeface="B Nazanin" panose="00000400000000000000" pitchFamily="2" charset="-78"/>
              </a:rPr>
              <a:t>x </a:t>
            </a:r>
            <a:r>
              <a:rPr lang="fa-IR" sz="2600" dirty="0" smtClean="0">
                <a:cs typeface="B Nazanin" panose="00000400000000000000" pitchFamily="2" charset="-78"/>
              </a:rPr>
              <a:t> و</a:t>
            </a:r>
            <a:r>
              <a:rPr lang="en-US" sz="2600" dirty="0" smtClean="0">
                <a:cs typeface="B Nazanin" panose="00000400000000000000" pitchFamily="2" charset="-78"/>
              </a:rPr>
              <a:t>y </a:t>
            </a:r>
            <a:r>
              <a:rPr lang="fa-IR" sz="2600" dirty="0" smtClean="0">
                <a:cs typeface="B Nazanin" panose="00000400000000000000" pitchFamily="2" charset="-78"/>
              </a:rPr>
              <a:t> می‌باشند</a:t>
            </a:r>
            <a:r>
              <a:rPr lang="fa-IR" sz="2600" dirty="0">
                <a:cs typeface="B Nazanin" panose="00000400000000000000" pitchFamily="2" charset="-78"/>
              </a:rPr>
              <a:t>. در لایة اول، همه گره ها از نوع گره‌های آداپتیو هستند. خروجی این لایه درجات عضویت فازی ورودی‌ها می‌باشند، در لایة دوم، گره ها از نوع گره‌های ثابت می‌باشند. با </a:t>
            </a:r>
            <a:r>
              <a:rPr lang="fa-IR" sz="2600" dirty="0" smtClean="0">
                <a:cs typeface="B Nazanin" panose="00000400000000000000" pitchFamily="2" charset="-78"/>
              </a:rPr>
              <a:t>حرف</a:t>
            </a:r>
            <a:r>
              <a:rPr lang="en-US" sz="2600" dirty="0" smtClean="0">
                <a:cs typeface="B Nazanin" panose="00000400000000000000" pitchFamily="2" charset="-78"/>
              </a:rPr>
              <a:t>M </a:t>
            </a:r>
            <a:r>
              <a:rPr lang="fa-IR" sz="2600" dirty="0" smtClean="0">
                <a:cs typeface="B Nazanin" panose="00000400000000000000" pitchFamily="2" charset="-78"/>
              </a:rPr>
              <a:t> نام‌گذاری </a:t>
            </a:r>
            <a:r>
              <a:rPr lang="fa-IR" sz="2600" dirty="0">
                <a:cs typeface="B Nazanin" panose="00000400000000000000" pitchFamily="2" charset="-78"/>
              </a:rPr>
              <a:t>شده‌اند، و نشان می‌دهند که آن‌ها مانند یک </a:t>
            </a:r>
            <a:r>
              <a:rPr lang="fa-IR" sz="2600" dirty="0" smtClean="0">
                <a:cs typeface="B Nazanin" panose="00000400000000000000" pitchFamily="2" charset="-78"/>
              </a:rPr>
              <a:t>ضرب کننده </a:t>
            </a:r>
            <a:r>
              <a:rPr lang="fa-IR" sz="2600" dirty="0">
                <a:cs typeface="B Nazanin" panose="00000400000000000000" pitchFamily="2" charset="-78"/>
              </a:rPr>
              <a:t>ساده عمل می‌کنند. خروجی‌های این لایه، به اصطلاح، قدرت پرتاب قوانین می‌باشند. </a:t>
            </a:r>
            <a:endParaRPr lang="fa-IR" sz="26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364296"/>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35</a:t>
            </a:r>
            <a:endParaRPr lang="en-US" dirty="0"/>
          </a:p>
        </p:txBody>
      </p:sp>
    </p:spTree>
    <p:extLst>
      <p:ext uri="{BB962C8B-B14F-4D97-AF65-F5344CB8AC3E}">
        <p14:creationId xmlns:p14="http://schemas.microsoft.com/office/powerpoint/2010/main" val="59471693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ویژگی باتری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مدل سازی</a:t>
            </a:r>
            <a:endParaRPr lang="en-US" sz="2200" dirty="0">
              <a:solidFill>
                <a:schemeClr val="bg1"/>
              </a:solidFill>
              <a:cs typeface="B Nazanin" panose="00000400000000000000" pitchFamily="2" charset="-78"/>
            </a:endParaRPr>
          </a:p>
        </p:txBody>
      </p:sp>
      <p:sp>
        <p:nvSpPr>
          <p:cNvPr id="31" name="TextBox 30"/>
          <p:cNvSpPr txBox="1"/>
          <p:nvPr/>
        </p:nvSpPr>
        <p:spPr>
          <a:xfrm>
            <a:off x="3301527" y="5994838"/>
            <a:ext cx="1518990" cy="415498"/>
          </a:xfrm>
          <a:prstGeom prst="rect">
            <a:avLst/>
          </a:prstGeom>
          <a:noFill/>
        </p:spPr>
        <p:txBody>
          <a:bodyPr wrap="square" rtlCol="0">
            <a:spAutoFit/>
          </a:bodyPr>
          <a:lstStyle/>
          <a:p>
            <a:pPr algn="ctr" rtl="1"/>
            <a:r>
              <a:rPr lang="fa-IR" sz="2100" dirty="0" smtClean="0">
                <a:solidFill>
                  <a:schemeClr val="bg1"/>
                </a:solidFill>
                <a:cs typeface="B Nazanin" panose="00000400000000000000" pitchFamily="2" charset="-78"/>
              </a:rPr>
              <a:t>مجموعه داده ها</a:t>
            </a:r>
            <a:endParaRPr lang="en-US" sz="21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فهمیدن مدل</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600" dirty="0">
                <a:cs typeface="B Nazanin" panose="00000400000000000000" pitchFamily="2" charset="-78"/>
              </a:rPr>
              <a:t>در لایه سوم، گره‌ها از نوع گره‌های ثابت می‌باشند. آن‌ها با </a:t>
            </a:r>
            <a:r>
              <a:rPr lang="fa-IR" sz="2600" dirty="0" smtClean="0">
                <a:cs typeface="B Nazanin" panose="00000400000000000000" pitchFamily="2" charset="-78"/>
              </a:rPr>
              <a:t>حرف</a:t>
            </a:r>
            <a:r>
              <a:rPr lang="en-US" sz="2600" dirty="0" smtClean="0">
                <a:cs typeface="B Nazanin" panose="00000400000000000000" pitchFamily="2" charset="-78"/>
              </a:rPr>
              <a:t>N </a:t>
            </a:r>
            <a:r>
              <a:rPr lang="fa-IR" sz="2600" dirty="0" smtClean="0">
                <a:cs typeface="B Nazanin" panose="00000400000000000000" pitchFamily="2" charset="-78"/>
              </a:rPr>
              <a:t> نشان </a:t>
            </a:r>
            <a:r>
              <a:rPr lang="fa-IR" sz="2600" dirty="0">
                <a:cs typeface="B Nazanin" panose="00000400000000000000" pitchFamily="2" charset="-78"/>
              </a:rPr>
              <a:t>داده شده‌اند، و این نشان می‌دهد که آن‌ها نقش نرمالایز کردن برای قدرت‌های پرتاب از لایه قبلی بازی می‌کنند. خروجی‌های این لایه، به‌اصطلاح، قدرت‌های پرتاب نرمالایز شده می‌باشند. در لایه چهارم، گره‌ها از نوع گره‌های آداپتیو می‌باشند. خروجی هر گره در این لایه به سادگی حاصل ضرب قدرت پرتاب نرمالایز شده و چندجمله‌ای پارامترهای </a:t>
            </a:r>
            <a:r>
              <a:rPr lang="fa-IR" sz="2600" dirty="0" smtClean="0">
                <a:cs typeface="B Nazanin" panose="00000400000000000000" pitchFamily="2" charset="-78"/>
              </a:rPr>
              <a:t>ورودی</a:t>
            </a:r>
            <a:r>
              <a:rPr lang="en-US" sz="2600" dirty="0" smtClean="0">
                <a:cs typeface="B Nazanin" panose="00000400000000000000" pitchFamily="2" charset="-78"/>
              </a:rPr>
              <a:t>f(</a:t>
            </a:r>
            <a:r>
              <a:rPr lang="en-US" sz="2600" dirty="0" err="1" smtClean="0">
                <a:cs typeface="B Nazanin" panose="00000400000000000000" pitchFamily="2" charset="-78"/>
              </a:rPr>
              <a:t>x,y</a:t>
            </a:r>
            <a:r>
              <a:rPr lang="en-US" sz="2600" dirty="0">
                <a:cs typeface="B Nazanin" panose="00000400000000000000" pitchFamily="2" charset="-78"/>
              </a:rPr>
              <a:t>) </a:t>
            </a:r>
            <a:r>
              <a:rPr lang="fa-IR" sz="2600" dirty="0" smtClean="0">
                <a:cs typeface="B Nazanin" panose="00000400000000000000" pitchFamily="2" charset="-78"/>
              </a:rPr>
              <a:t> می‌باشد</a:t>
            </a:r>
            <a:r>
              <a:rPr lang="fa-IR" sz="2600" dirty="0">
                <a:cs typeface="B Nazanin" panose="00000400000000000000" pitchFamily="2" charset="-78"/>
              </a:rPr>
              <a:t>. در لایه پنجم، فقط یک گره ثابت وجود دارد که با حرف </a:t>
            </a:r>
            <a:r>
              <a:rPr lang="en-US" sz="2600" dirty="0">
                <a:cs typeface="B Nazanin" panose="00000400000000000000" pitchFamily="2" charset="-78"/>
              </a:rPr>
              <a:t>S </a:t>
            </a:r>
            <a:r>
              <a:rPr lang="fa-IR" sz="2600" dirty="0">
                <a:cs typeface="B Nazanin" panose="00000400000000000000" pitchFamily="2" charset="-78"/>
              </a:rPr>
              <a:t>نام‌گذاری شده است. این گره مجموعه همه سیگنال‌های ورودی را اجرا می‌کند، بنابراین </a:t>
            </a:r>
            <a:r>
              <a:rPr lang="fa-IR" sz="2600" dirty="0" smtClean="0">
                <a:cs typeface="B Nazanin" panose="00000400000000000000" pitchFamily="2" charset="-78"/>
              </a:rPr>
              <a:t>خروجی</a:t>
            </a:r>
            <a:r>
              <a:rPr lang="en-US" sz="2600" dirty="0" smtClean="0">
                <a:cs typeface="B Nazanin" panose="00000400000000000000" pitchFamily="2" charset="-78"/>
              </a:rPr>
              <a:t>z </a:t>
            </a:r>
            <a:r>
              <a:rPr lang="fa-IR" sz="2600" dirty="0" smtClean="0">
                <a:cs typeface="B Nazanin" panose="00000400000000000000" pitchFamily="2" charset="-78"/>
              </a:rPr>
              <a:t> را </a:t>
            </a:r>
            <a:r>
              <a:rPr lang="fa-IR" sz="2600" dirty="0">
                <a:cs typeface="B Nazanin" panose="00000400000000000000" pitchFamily="2" charset="-78"/>
              </a:rPr>
              <a:t>تولید می‌کند.</a:t>
            </a:r>
            <a:endParaRPr lang="fa-IR" sz="26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35</a:t>
            </a:r>
            <a:endParaRPr lang="en-US" dirty="0"/>
          </a:p>
        </p:txBody>
      </p:sp>
    </p:spTree>
    <p:extLst>
      <p:ext uri="{BB962C8B-B14F-4D97-AF65-F5344CB8AC3E}">
        <p14:creationId xmlns:p14="http://schemas.microsoft.com/office/powerpoint/2010/main" val="407400116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ویژگی باتری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مدل سازی</a:t>
            </a:r>
            <a:endParaRPr lang="en-US" sz="2200" dirty="0">
              <a:solidFill>
                <a:schemeClr val="bg1"/>
              </a:solidFill>
              <a:cs typeface="B Nazanin" panose="00000400000000000000" pitchFamily="2" charset="-78"/>
            </a:endParaRPr>
          </a:p>
        </p:txBody>
      </p:sp>
      <p:sp>
        <p:nvSpPr>
          <p:cNvPr id="31" name="TextBox 30"/>
          <p:cNvSpPr txBox="1"/>
          <p:nvPr/>
        </p:nvSpPr>
        <p:spPr>
          <a:xfrm>
            <a:off x="3301527" y="5994838"/>
            <a:ext cx="1518990" cy="415498"/>
          </a:xfrm>
          <a:prstGeom prst="rect">
            <a:avLst/>
          </a:prstGeom>
          <a:noFill/>
        </p:spPr>
        <p:txBody>
          <a:bodyPr wrap="square" rtlCol="0">
            <a:spAutoFit/>
          </a:bodyPr>
          <a:lstStyle/>
          <a:p>
            <a:pPr algn="ctr" rtl="1"/>
            <a:r>
              <a:rPr lang="fa-IR" sz="2100" dirty="0" smtClean="0">
                <a:solidFill>
                  <a:schemeClr val="bg1"/>
                </a:solidFill>
                <a:cs typeface="B Nazanin" panose="00000400000000000000" pitchFamily="2" charset="-78"/>
              </a:rPr>
              <a:t>مجموعه داده ها</a:t>
            </a:r>
            <a:endParaRPr lang="en-US" sz="21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فهمیدن مدل</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b">
            <a:noAutofit/>
          </a:bodyPr>
          <a:lstStyle/>
          <a:p>
            <a:pPr algn="ctr" rtl="1">
              <a:lnSpc>
                <a:spcPct val="150000"/>
              </a:lnSpc>
            </a:pPr>
            <a:r>
              <a:rPr lang="fa-IR" sz="2200" dirty="0">
                <a:cs typeface="B Nazanin" panose="00000400000000000000" pitchFamily="2" charset="-78"/>
              </a:rPr>
              <a:t>شکل 3: معماری انفیس پایه.</a:t>
            </a:r>
            <a:endParaRPr lang="fa-IR" sz="22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35</a:t>
            </a:r>
            <a:endParaRPr lang="en-US" dirty="0"/>
          </a:p>
        </p:txBody>
      </p:sp>
      <p:pic>
        <p:nvPicPr>
          <p:cNvPr id="3" name="Picture 2"/>
          <p:cNvPicPr>
            <a:picLocks noChangeAspect="1"/>
          </p:cNvPicPr>
          <p:nvPr/>
        </p:nvPicPr>
        <p:blipFill>
          <a:blip r:embed="rId2"/>
          <a:stretch>
            <a:fillRect/>
          </a:stretch>
        </p:blipFill>
        <p:spPr>
          <a:xfrm>
            <a:off x="1837894" y="994103"/>
            <a:ext cx="5829855" cy="3244129"/>
          </a:xfrm>
          <a:prstGeom prst="rect">
            <a:avLst/>
          </a:prstGeom>
        </p:spPr>
      </p:pic>
    </p:spTree>
    <p:extLst>
      <p:ext uri="{BB962C8B-B14F-4D97-AF65-F5344CB8AC3E}">
        <p14:creationId xmlns:p14="http://schemas.microsoft.com/office/powerpoint/2010/main" val="239458854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312</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2017-06-10T09:25:49Z</dcterms:modified>
</cp:coreProperties>
</file>