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6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ماتریس بازه ای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پاسخ دینامیکی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تراس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قاب بندی شده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</a:t>
            </a:r>
          </a:p>
          <a:p>
            <a:pPr algn="ctr" rtl="1"/>
            <a:r>
              <a:rPr lang="fa-I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تحلیل پاسخ دینامیکی سازه هایی با پارامترهای بازه ای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8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ماتریس بازه ای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پاسخ دینامیکی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تراس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قاب بندی شده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cs typeface="B Nazanin" panose="00000400000000000000" pitchFamily="2" charset="-78"/>
                  </a:rPr>
                  <a:t> تحلیل اختلال پاسخ دینامیکی سیستم جبری </a:t>
                </a:r>
                <a:endParaRPr lang="fa-IR" sz="2800" b="1" u="sng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معادله ارتعاش سیستم هایی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با</a:t>
                </a:r>
                <a:r>
                  <a:rPr lang="en-AU" sz="2800" dirty="0" smtClean="0">
                    <a:cs typeface="B Nazanin" panose="00000400000000000000" pitchFamily="2" charset="-78"/>
                  </a:rPr>
                  <a:t>n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 درجه </a:t>
                </a:r>
                <a:r>
                  <a:rPr lang="fa-IR" sz="2800" dirty="0">
                    <a:cs typeface="B Nazanin" panose="00000400000000000000" pitchFamily="2" charset="-78"/>
                  </a:rPr>
                  <a:t>آزادی به صورت زیر بیان می گردد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>
                    <a:cs typeface="B Nazanin" panose="00000400000000000000" pitchFamily="2" charset="-78"/>
                  </a:rPr>
                  <a:t>اگر متغیرهای طراحی دارای مقداری اختلال و انحراف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ar-SA" sz="2800">
                        <a:latin typeface="Cambria Math" panose="02040503050406030204" pitchFamily="18" charset="0"/>
                      </a:rPr>
                      <m:t>ε</m:t>
                    </m:r>
                    <m:r>
                      <a:rPr lang="ar-SA" sz="280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باشند، به عبارتی، </a:t>
                </a:r>
                <a:r>
                  <a:rPr lang="en-AU" sz="2800" dirty="0">
                    <a:cs typeface="B Nazanin" panose="00000400000000000000" pitchFamily="2" charset="-78"/>
                  </a:rPr>
                  <a:t>b=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  <m:r>
                      <a:rPr lang="en-AU" sz="2800" i="1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ar-SA" sz="2800">
                        <a:latin typeface="Cambria Math" panose="02040503050406030204" pitchFamily="18" charset="0"/>
                      </a:rPr>
                      <m:t>ε</m:t>
                    </m:r>
                    <m:r>
                      <a:rPr lang="ar-SA" sz="280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𝐼</m:t>
                        </m:r>
                      </m:sup>
                    </m:sSup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، آنگاه ماتریس های مشخصه را می توان به صورت زیر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نوشت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AU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585" y="168441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537" r="-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2710559" y="1587468"/>
            <a:ext cx="3631573" cy="677559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4"/>
          <a:stretch>
            <a:fillRect/>
          </a:stretch>
        </p:blipFill>
        <p:spPr>
          <a:xfrm>
            <a:off x="2634760" y="4361612"/>
            <a:ext cx="3783172" cy="976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0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ماتریس بازه ای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پاسخ دینامیکی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تراس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قاب بندی شده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و پاسخ ها به صورت زیر نوشته می شوند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ar-SA" sz="2800" dirty="0" smtClean="0">
                <a:cs typeface="B Nazanin" panose="00000400000000000000" pitchFamily="2" charset="-78"/>
              </a:rPr>
              <a:t>سپس </a:t>
            </a:r>
            <a:r>
              <a:rPr lang="ar-SA" sz="2800" dirty="0">
                <a:cs typeface="B Nazanin" panose="00000400000000000000" pitchFamily="2" charset="-78"/>
              </a:rPr>
              <a:t>معادله </a:t>
            </a:r>
            <a:r>
              <a:rPr lang="en-US" sz="2800" dirty="0">
                <a:cs typeface="B Nazanin" panose="00000400000000000000" pitchFamily="2" charset="-78"/>
              </a:rPr>
              <a:t>10)</a:t>
            </a:r>
            <a:r>
              <a:rPr lang="ar-SA" sz="2800" dirty="0">
                <a:cs typeface="B Nazanin" panose="00000400000000000000" pitchFamily="2" charset="-78"/>
              </a:rPr>
              <a:t>) به صورت زیر نوشته می </a:t>
            </a:r>
            <a:r>
              <a:rPr lang="ar-SA" sz="2800" dirty="0" smtClean="0">
                <a:cs typeface="B Nazanin" panose="00000400000000000000" pitchFamily="2" charset="-78"/>
              </a:rPr>
              <a:t>شود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AU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891022" y="1212847"/>
            <a:ext cx="5167514" cy="1066713"/>
          </a:xfrm>
          <a:prstGeom prst="rect">
            <a:avLst/>
          </a:prstGeom>
        </p:spPr>
      </p:pic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304588" y="3925305"/>
            <a:ext cx="4487930" cy="105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25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ماتریس بازه ای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پاسخ دینامیکی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تراس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سازه قاب بندی شده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با بسط و تساوی قرار دادن ضرایب هم توان در معادله بالا، رابطه زیر بدست می آید</a:t>
            </a:r>
            <a:r>
              <a:rPr lang="fa-IR" sz="2800" dirty="0" smtClean="0">
                <a:cs typeface="B Nazanin" panose="00000400000000000000" pitchFamily="2" charset="-78"/>
              </a:rPr>
              <a:t>: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14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2116025" y="2858707"/>
            <a:ext cx="5422945" cy="146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784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162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2017-06-10T04:55:14Z</dcterms:modified>
</cp:coreProperties>
</file>