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b="1" dirty="0" smtClean="0">
                <a:solidFill>
                  <a:schemeClr val="bg1"/>
                </a:solidFill>
                <a:cs typeface="B Nazanin" panose="00000400000000000000" pitchFamily="2" charset="-78"/>
              </a:rPr>
              <a:t>مقدمه</a:t>
            </a:r>
            <a:endParaRPr lang="en-US" b="1"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دسته بندی</a:t>
            </a:r>
            <a:endParaRPr lang="en-US" b="1"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مجازی سازی </a:t>
            </a:r>
            <a:endParaRPr lang="en-US" b="1"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پارامتری کردن</a:t>
            </a:r>
            <a:endParaRPr lang="en-US" b="1"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b="1" dirty="0">
                <a:solidFill>
                  <a:schemeClr val="bg1"/>
                </a:solidFill>
                <a:cs typeface="B Nazanin" panose="00000400000000000000" pitchFamily="2" charset="-78"/>
              </a:rPr>
              <a:t>اجرا</a:t>
            </a:r>
            <a:endParaRPr lang="en-US" b="1"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نتیجه گیری</a:t>
            </a:r>
            <a:endParaRPr lang="en-US"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برش و کاوش </a:t>
            </a:r>
            <a:endParaRPr lang="en-US" sz="2800" b="1" u="sng" dirty="0" smtClean="0">
              <a:cs typeface="B Nazanin" panose="00000400000000000000" pitchFamily="2" charset="-78"/>
            </a:endParaRPr>
          </a:p>
          <a:p>
            <a:pPr marL="457200" indent="-457200" algn="just" rtl="1">
              <a:lnSpc>
                <a:spcPct val="150000"/>
              </a:lnSpc>
              <a:buFont typeface="Wingdings 2" panose="05020102010507070707" pitchFamily="18" charset="2"/>
              <a:buChar char="D"/>
            </a:pPr>
            <a:r>
              <a:rPr lang="fa-IR" sz="2700" dirty="0">
                <a:cs typeface="B Nazanin" panose="00000400000000000000" pitchFamily="2" charset="-78"/>
              </a:rPr>
              <a:t>مرحله اول در مجازی سازی داده ها با استفاده از سیستم پیشنهادی ، بازبینی داده های خام به صورت برش به برش می باشد. رابط ابزار برش بعد از استفاده از رابط کاربر برای داده های پزشکی مدلسازی گردید</a:t>
            </a:r>
            <a:r>
              <a:rPr lang="fa-IR" sz="2700" dirty="0" smtClean="0">
                <a:cs typeface="B Nazanin" panose="00000400000000000000" pitchFamily="2" charset="-78"/>
              </a:rPr>
              <a:t>.</a:t>
            </a:r>
            <a:endParaRPr lang="en-US" sz="2700" dirty="0" smtClean="0">
              <a:cs typeface="B Nazanin" panose="00000400000000000000" pitchFamily="2" charset="-78"/>
            </a:endParaRPr>
          </a:p>
          <a:p>
            <a:pPr algn="just" rtl="1">
              <a:lnSpc>
                <a:spcPct val="150000"/>
              </a:lnSpc>
            </a:pPr>
            <a:r>
              <a:rPr lang="fa-IR" sz="2800" b="1" u="sng" dirty="0">
                <a:cs typeface="B Nazanin" panose="00000400000000000000" pitchFamily="2" charset="-78"/>
              </a:rPr>
              <a:t>دسته بندی و قطعه بندی </a:t>
            </a:r>
            <a:endParaRPr lang="en-US" sz="2800" b="1" u="sng" dirty="0" smtClean="0">
              <a:cs typeface="B Nazanin" panose="00000400000000000000" pitchFamily="2" charset="-78"/>
            </a:endParaRPr>
          </a:p>
          <a:p>
            <a:pPr marL="457200" indent="-457200" algn="just" rtl="1">
              <a:lnSpc>
                <a:spcPct val="150000"/>
              </a:lnSpc>
              <a:buFont typeface="Wingdings 2" panose="05020102010507070707" pitchFamily="18" charset="2"/>
              <a:buChar char="D"/>
            </a:pPr>
            <a:r>
              <a:rPr lang="fa-IR" sz="2700" dirty="0">
                <a:cs typeface="B Nazanin" panose="00000400000000000000" pitchFamily="2" charset="-78"/>
              </a:rPr>
              <a:t>با وجود توسعه الگوریتم های دسته بندی تخصصی مختلف ، عمدتاً بر پروژه مشترک با هدف توسعه الگوریتم های منبع باز برای ثبت تصویر، دسته بندی و قطعه بندی موسوم به </a:t>
            </a:r>
            <a:r>
              <a:rPr lang="en-US" sz="2700" dirty="0" smtClean="0">
                <a:cs typeface="B Nazanin" panose="00000400000000000000" pitchFamily="2" charset="-78"/>
              </a:rPr>
              <a:t>Insight </a:t>
            </a:r>
            <a:r>
              <a:rPr lang="en-US" sz="2700" dirty="0">
                <a:cs typeface="B Nazanin" panose="00000400000000000000" pitchFamily="2" charset="-78"/>
              </a:rPr>
              <a:t>Toolkit (ITK</a:t>
            </a:r>
            <a:r>
              <a:rPr lang="en-US" sz="2700" dirty="0" smtClean="0">
                <a:cs typeface="B Nazanin" panose="00000400000000000000" pitchFamily="2" charset="-78"/>
              </a:rPr>
              <a:t>)</a:t>
            </a:r>
            <a:r>
              <a:rPr lang="fa-IR" sz="2700" dirty="0" smtClean="0">
                <a:cs typeface="B Nazanin" panose="00000400000000000000" pitchFamily="2" charset="-78"/>
              </a:rPr>
              <a:t> تکیه </a:t>
            </a:r>
            <a:r>
              <a:rPr lang="fa-IR" sz="2700" dirty="0">
                <a:cs typeface="B Nazanin" panose="00000400000000000000" pitchFamily="2" charset="-78"/>
              </a:rPr>
              <a:t>می کنیم.</a:t>
            </a:r>
            <a:endParaRPr lang="fa-IR" sz="27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31</a:t>
            </a:r>
            <a:r>
              <a:rPr lang="en-US" sz="2400" dirty="0" smtClean="0"/>
              <a:t>/</a:t>
            </a:r>
            <a:r>
              <a:rPr lang="fa-IR" sz="2400" dirty="0" smtClean="0"/>
              <a:t>40</a:t>
            </a:r>
            <a:endParaRPr lang="en-US" dirty="0"/>
          </a:p>
        </p:txBody>
      </p:sp>
    </p:spTree>
    <p:extLst>
      <p:ext uri="{BB962C8B-B14F-4D97-AF65-F5344CB8AC3E}">
        <p14:creationId xmlns:p14="http://schemas.microsoft.com/office/powerpoint/2010/main" val="334086249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b="1" dirty="0" smtClean="0">
                <a:solidFill>
                  <a:schemeClr val="bg1"/>
                </a:solidFill>
                <a:cs typeface="B Nazanin" panose="00000400000000000000" pitchFamily="2" charset="-78"/>
              </a:rPr>
              <a:t>مقدمه</a:t>
            </a:r>
            <a:endParaRPr lang="en-US" b="1"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دسته بندی</a:t>
            </a:r>
            <a:endParaRPr lang="en-US" b="1"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مجازی سازی </a:t>
            </a:r>
            <a:endParaRPr lang="en-US" b="1"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پارامتری کردن</a:t>
            </a:r>
            <a:endParaRPr lang="en-US" b="1"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b="1" dirty="0">
                <a:solidFill>
                  <a:schemeClr val="bg1"/>
                </a:solidFill>
                <a:cs typeface="B Nazanin" panose="00000400000000000000" pitchFamily="2" charset="-78"/>
              </a:rPr>
              <a:t>اجرا</a:t>
            </a:r>
            <a:endParaRPr lang="en-US" b="1"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نتیجه گیری</a:t>
            </a:r>
            <a:endParaRPr lang="en-US"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smtClean="0">
                <a:cs typeface="B Nazanin" panose="00000400000000000000" pitchFamily="2" charset="-78"/>
              </a:rPr>
              <a:t>رمزگذاری</a:t>
            </a:r>
            <a:r>
              <a:rPr lang="en-US" sz="2800" b="1" u="sng" dirty="0" smtClean="0">
                <a:cs typeface="B Nazanin" panose="00000400000000000000" pitchFamily="2" charset="-78"/>
              </a:rPr>
              <a:t>GDR </a:t>
            </a:r>
            <a:endParaRPr lang="fa-IR" sz="2800" b="1" u="sng" dirty="0" smtClean="0">
              <a:cs typeface="B Nazanin" panose="00000400000000000000" pitchFamily="2" charset="-78"/>
            </a:endParaRPr>
          </a:p>
          <a:p>
            <a:pPr marL="457200" indent="-457200" algn="just" rtl="1">
              <a:lnSpc>
                <a:spcPct val="150000"/>
              </a:lnSpc>
              <a:buFont typeface="Wingdings 2" panose="05020102010507070707" pitchFamily="18" charset="2"/>
              <a:buChar char="D"/>
            </a:pPr>
            <a:r>
              <a:rPr lang="fa-IR" sz="2800" dirty="0">
                <a:cs typeface="B Nazanin" panose="00000400000000000000" pitchFamily="2" charset="-78"/>
              </a:rPr>
              <a:t>اجرای طرح کاهش ابعاد بر مبنای گراف ، نشان دهنده تلاش انجام گرفته در جهت توسعه بود. با این حال، کتابخانه تنها از تقریباً 300 خط رمز تشکیل می شود. در این راستا کتابخانه ای کلی با توجه به بعد توسعه </a:t>
            </a:r>
            <a:r>
              <a:rPr lang="fa-IR" sz="2800" dirty="0" smtClean="0">
                <a:cs typeface="B Nazanin" panose="00000400000000000000" pitchFamily="2" charset="-78"/>
              </a:rPr>
              <a:t>دادیم. </a:t>
            </a:r>
            <a:r>
              <a:rPr lang="fa-IR" sz="2800" dirty="0">
                <a:cs typeface="B Nazanin" panose="00000400000000000000" pitchFamily="2" charset="-78"/>
              </a:rPr>
              <a:t>حلال گراف جهت دار نیرو به طور عادی خود را به راه حل های ضمنی حداقل مربعات قرض می دهد</a:t>
            </a:r>
            <a:r>
              <a:rPr lang="fa-IR" sz="2800" dirty="0" smtClean="0">
                <a:cs typeface="B Nazanin" panose="00000400000000000000" pitchFamily="2" charset="-78"/>
              </a:rPr>
              <a:t>. اما</a:t>
            </a:r>
            <a:r>
              <a:rPr lang="fa-IR" sz="2800" dirty="0">
                <a:cs typeface="B Nazanin" panose="00000400000000000000" pitchFamily="2" charset="-78"/>
              </a:rPr>
              <a:t>، با توجه به تعداد نسبتاً کم گره های مورد نیاز برای طرح بندی، به این نتیجه رسیدیم که حلال صریح وابسته به زمان کاملاً خوب عمل می کند.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32</a:t>
            </a:r>
            <a:r>
              <a:rPr lang="en-US" sz="2400" dirty="0" smtClean="0"/>
              <a:t>/</a:t>
            </a:r>
            <a:r>
              <a:rPr lang="fa-IR" sz="2400" dirty="0" smtClean="0"/>
              <a:t>40</a:t>
            </a:r>
            <a:endParaRPr lang="en-US" dirty="0"/>
          </a:p>
        </p:txBody>
      </p:sp>
    </p:spTree>
    <p:extLst>
      <p:ext uri="{BB962C8B-B14F-4D97-AF65-F5344CB8AC3E}">
        <p14:creationId xmlns:p14="http://schemas.microsoft.com/office/powerpoint/2010/main" val="262948615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b="1" dirty="0" smtClean="0">
                <a:solidFill>
                  <a:schemeClr val="bg1"/>
                </a:solidFill>
                <a:cs typeface="B Nazanin" panose="00000400000000000000" pitchFamily="2" charset="-78"/>
              </a:rPr>
              <a:t>مقدمه</a:t>
            </a:r>
            <a:endParaRPr lang="en-US" b="1"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دسته بندی</a:t>
            </a:r>
            <a:endParaRPr lang="en-US" b="1"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مجازی سازی </a:t>
            </a:r>
            <a:endParaRPr lang="en-US" b="1"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پارامتری کردن</a:t>
            </a:r>
            <a:endParaRPr lang="en-US" b="1"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b="1" dirty="0">
                <a:solidFill>
                  <a:schemeClr val="bg1"/>
                </a:solidFill>
                <a:cs typeface="B Nazanin" panose="00000400000000000000" pitchFamily="2" charset="-78"/>
              </a:rPr>
              <a:t>اجرا</a:t>
            </a:r>
            <a:endParaRPr lang="en-US" b="1"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نتیجه گیری</a:t>
            </a:r>
            <a:endParaRPr lang="en-US"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2" panose="05020102010507070707" pitchFamily="18" charset="2"/>
              <a:buChar char="D"/>
            </a:pPr>
            <a:r>
              <a:rPr lang="fa-IR" sz="2800" dirty="0">
                <a:cs typeface="B Nazanin" panose="00000400000000000000" pitchFamily="2" charset="-78"/>
              </a:rPr>
              <a:t>حسن استفاده از یک حلال صریح و روشن ، در سادگی اجرایش می باشد. عیب آن در این است که حلال های صریح در کمینه محلی قرار می گیرند که با استفاده از تصادفی سازی آنیلینگ شبیه سازی شده می توان این مسئله را حل نمود. حلال تکراری و یک استامپ زمانی تطبیقی متناسب با حداکثر نیرو برروی کلیه گره ها وجود دارد. حلال کار خود را با مقدار دهی اولیه کلیه گره های کلاس برای موقعیت های تصادفی شروع می کند.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33</a:t>
            </a:r>
            <a:r>
              <a:rPr lang="en-US" sz="2400" dirty="0" smtClean="0"/>
              <a:t>/</a:t>
            </a:r>
            <a:r>
              <a:rPr lang="fa-IR" sz="2400" dirty="0" smtClean="0"/>
              <a:t>40</a:t>
            </a:r>
            <a:endParaRPr lang="en-US" dirty="0"/>
          </a:p>
        </p:txBody>
      </p:sp>
    </p:spTree>
    <p:extLst>
      <p:ext uri="{BB962C8B-B14F-4D97-AF65-F5344CB8AC3E}">
        <p14:creationId xmlns:p14="http://schemas.microsoft.com/office/powerpoint/2010/main" val="184853916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b="1" dirty="0" smtClean="0">
                <a:solidFill>
                  <a:schemeClr val="bg1"/>
                </a:solidFill>
                <a:cs typeface="B Nazanin" panose="00000400000000000000" pitchFamily="2" charset="-78"/>
              </a:rPr>
              <a:t>مقدمه</a:t>
            </a:r>
            <a:endParaRPr lang="en-US" b="1"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دسته بندی</a:t>
            </a:r>
            <a:endParaRPr lang="en-US" b="1"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مجازی سازی </a:t>
            </a:r>
            <a:endParaRPr lang="en-US" b="1"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پارامتری کردن</a:t>
            </a:r>
            <a:endParaRPr lang="en-US" b="1"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b="1" dirty="0">
                <a:solidFill>
                  <a:schemeClr val="bg1"/>
                </a:solidFill>
                <a:cs typeface="B Nazanin" panose="00000400000000000000" pitchFamily="2" charset="-78"/>
              </a:rPr>
              <a:t>اجرا</a:t>
            </a:r>
            <a:endParaRPr lang="en-US" b="1"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نتیجه گیری</a:t>
            </a:r>
            <a:endParaRPr lang="en-US"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mc:AlternateContent xmlns:mc="http://schemas.openxmlformats.org/markup-compatibility/2006">
        <mc:Choice xmlns:a14="http://schemas.microsoft.com/office/drawing/2010/main" Requires="a14">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smtClean="0">
                    <a:cs typeface="B Nazanin" panose="00000400000000000000" pitchFamily="2" charset="-78"/>
                  </a:rPr>
                  <a:t>مجازی سازی</a:t>
                </a:r>
              </a:p>
              <a:p>
                <a:pPr marL="457200" indent="-457200" algn="just" rtl="1">
                  <a:lnSpc>
                    <a:spcPct val="150000"/>
                  </a:lnSpc>
                  <a:buFont typeface="Wingdings 2" panose="05020102010507070707" pitchFamily="18" charset="2"/>
                  <a:buChar char="D"/>
                </a:pPr>
                <a:r>
                  <a:rPr lang="fa-IR" sz="2800" dirty="0">
                    <a:cs typeface="B Nazanin" panose="00000400000000000000" pitchFamily="2" charset="-78"/>
                  </a:rPr>
                  <a:t>سیستم نمایش پیشنهادی یک ری کستر سخت افزار تک گذری ساده می باشد. زمانی که تعداد کلاس های نمایش داده شده پنج مورد یا کمتر است، نیازی به </a:t>
                </a:r>
                <a:r>
                  <a:rPr lang="fa-IR" sz="2800" dirty="0" smtClean="0">
                    <a:cs typeface="B Nazanin" panose="00000400000000000000" pitchFamily="2" charset="-78"/>
                  </a:rPr>
                  <a:t>رمزگذاری</a:t>
                </a:r>
                <a:r>
                  <a:rPr lang="en-US" sz="2800" dirty="0" smtClean="0">
                    <a:cs typeface="B Nazanin" panose="00000400000000000000" pitchFamily="2" charset="-78"/>
                  </a:rPr>
                  <a:t>GDR </a:t>
                </a:r>
                <a:r>
                  <a:rPr lang="fa-IR" sz="2800" dirty="0" smtClean="0">
                    <a:cs typeface="B Nazanin" panose="00000400000000000000" pitchFamily="2" charset="-78"/>
                  </a:rPr>
                  <a:t> احتمالات </a:t>
                </a:r>
                <a:r>
                  <a:rPr lang="fa-IR" sz="2800" dirty="0">
                    <a:cs typeface="B Nazanin" panose="00000400000000000000" pitchFamily="2" charset="-78"/>
                  </a:rPr>
                  <a:t>قبلی نداریم. از آنجایی که می دانیم </a:t>
                </a:r>
                <a:r>
                  <a:rPr lang="en-US" sz="2800" dirty="0">
                    <a:cs typeface="B Nazanin" panose="00000400000000000000" pitchFamily="2" charset="-78"/>
                  </a:rPr>
                  <a:t>P(</a:t>
                </a:r>
                <a:r>
                  <a:rPr lang="el-GR" sz="2800" dirty="0">
                    <a:cs typeface="B Nazanin" panose="00000400000000000000" pitchFamily="2" charset="-78"/>
                  </a:rPr>
                  <a:t>ω</a:t>
                </a:r>
                <a:r>
                  <a:rPr lang="en-US" sz="2800" baseline="-25000" dirty="0" smtClean="0">
                    <a:cs typeface="B Nazanin" panose="00000400000000000000" pitchFamily="2" charset="-78"/>
                  </a:rPr>
                  <a:t>c</a:t>
                </a:r>
                <a:r>
                  <a:rPr lang="en-US" sz="2800" dirty="0" smtClean="0">
                    <a:cs typeface="B Nazanin" panose="00000400000000000000" pitchFamily="2" charset="-78"/>
                  </a:rPr>
                  <a:t>|</a:t>
                </a:r>
                <a14:m>
                  <m:oMath xmlns:m="http://schemas.openxmlformats.org/officeDocument/2006/math">
                    <m:acc>
                      <m:accPr>
                        <m:chr m:val="⃗"/>
                        <m:ctrlPr>
                          <a:rPr lang="en-US" sz="2800" i="1" smtClean="0">
                            <a:latin typeface="Cambria Math" panose="02040503050406030204" pitchFamily="18" charset="0"/>
                            <a:cs typeface="B Nazanin" panose="00000400000000000000" pitchFamily="2" charset="-78"/>
                          </a:rPr>
                        </m:ctrlPr>
                      </m:accPr>
                      <m:e>
                        <m:r>
                          <a:rPr lang="en-US" sz="2800" b="0" i="1" smtClean="0">
                            <a:latin typeface="Cambria Math" panose="02040503050406030204" pitchFamily="18" charset="0"/>
                            <a:cs typeface="B Nazanin" panose="00000400000000000000" pitchFamily="2" charset="-78"/>
                          </a:rPr>
                          <m:t>𝑥</m:t>
                        </m:r>
                      </m:e>
                    </m:acc>
                  </m:oMath>
                </a14:m>
                <a:r>
                  <a:rPr lang="en-US" sz="2800" dirty="0" smtClean="0">
                    <a:cs typeface="B Nazanin" panose="00000400000000000000" pitchFamily="2" charset="-78"/>
                  </a:rPr>
                  <a:t>)=</a:t>
                </a:r>
                <a:r>
                  <a:rPr lang="en-US" sz="2800" dirty="0">
                    <a:cs typeface="B Nazanin" panose="00000400000000000000" pitchFamily="2" charset="-78"/>
                  </a:rPr>
                  <a:t>1 − </a:t>
                </a:r>
                <a14:m>
                  <m:oMath xmlns:m="http://schemas.openxmlformats.org/officeDocument/2006/math">
                    <m:nary>
                      <m:naryPr>
                        <m:chr m:val="∑"/>
                        <m:limLoc m:val="subSup"/>
                        <m:ctrlPr>
                          <a:rPr lang="en-US" sz="2800" i="1" dirty="0" smtClean="0">
                            <a:latin typeface="Cambria Math" panose="02040503050406030204" pitchFamily="18" charset="0"/>
                            <a:cs typeface="B Nazanin" panose="00000400000000000000" pitchFamily="2" charset="-78"/>
                          </a:rPr>
                        </m:ctrlPr>
                      </m:naryPr>
                      <m:sub>
                        <m:r>
                          <m:rPr>
                            <m:nor/>
                          </m:rPr>
                          <a:rPr lang="en-US" sz="2800" dirty="0">
                            <a:cs typeface="B Nazanin" panose="00000400000000000000" pitchFamily="2" charset="-78"/>
                          </a:rPr>
                          <m:t>i</m:t>
                        </m:r>
                        <m:r>
                          <m:rPr>
                            <m:nor/>
                          </m:rPr>
                          <a:rPr lang="en-US" sz="2800" dirty="0">
                            <a:cs typeface="B Nazanin" panose="00000400000000000000" pitchFamily="2" charset="-78"/>
                          </a:rPr>
                          <m:t>=</m:t>
                        </m:r>
                        <m:r>
                          <m:rPr>
                            <m:nor/>
                          </m:rPr>
                          <a:rPr lang="en-US" sz="2800" dirty="0">
                            <a:cs typeface="B Nazanin" panose="00000400000000000000" pitchFamily="2" charset="-78"/>
                          </a:rPr>
                          <m:t>1</m:t>
                        </m:r>
                      </m:sub>
                      <m:sup>
                        <m:r>
                          <m:rPr>
                            <m:nor/>
                          </m:rPr>
                          <a:rPr lang="en-US" sz="2800" dirty="0">
                            <a:cs typeface="B Nazanin" panose="00000400000000000000" pitchFamily="2" charset="-78"/>
                          </a:rPr>
                          <m:t>C</m:t>
                        </m:r>
                        <m:r>
                          <m:rPr>
                            <m:nor/>
                          </m:rPr>
                          <a:rPr lang="en-US" sz="2800" dirty="0">
                            <a:cs typeface="B Nazanin" panose="00000400000000000000" pitchFamily="2" charset="-78"/>
                          </a:rPr>
                          <m:t>−</m:t>
                        </m:r>
                        <m:r>
                          <m:rPr>
                            <m:nor/>
                          </m:rPr>
                          <a:rPr lang="en-US" sz="2800" dirty="0">
                            <a:cs typeface="B Nazanin" panose="00000400000000000000" pitchFamily="2" charset="-78"/>
                          </a:rPr>
                          <m:t>1</m:t>
                        </m:r>
                      </m:sup>
                      <m:e>
                        <m:r>
                          <a:rPr lang="en-US" sz="2800" b="0" i="1" dirty="0" smtClean="0">
                            <a:latin typeface="Cambria Math" panose="02040503050406030204" pitchFamily="18" charset="0"/>
                            <a:cs typeface="B Nazanin" panose="00000400000000000000" pitchFamily="2" charset="-78"/>
                          </a:rPr>
                          <m:t>𝑃</m:t>
                        </m:r>
                        <m:r>
                          <a:rPr lang="en-US" sz="2800" b="0" i="1" dirty="0" smtClean="0">
                            <a:latin typeface="Cambria Math" panose="02040503050406030204" pitchFamily="18" charset="0"/>
                            <a:cs typeface="B Nazanin" panose="00000400000000000000" pitchFamily="2" charset="-78"/>
                          </a:rPr>
                          <m:t>(</m:t>
                        </m:r>
                      </m:e>
                    </m:nary>
                  </m:oMath>
                </a14:m>
                <a:r>
                  <a:rPr lang="el-GR" sz="2800" dirty="0">
                    <a:cs typeface="B Nazanin" panose="00000400000000000000" pitchFamily="2" charset="-78"/>
                  </a:rPr>
                  <a:t>ω</a:t>
                </a:r>
                <a:r>
                  <a:rPr lang="en-US" sz="2800" baseline="-25000" dirty="0" err="1" smtClean="0">
                    <a:cs typeface="B Nazanin" panose="00000400000000000000" pitchFamily="2" charset="-78"/>
                  </a:rPr>
                  <a:t>i</a:t>
                </a:r>
                <a:r>
                  <a:rPr lang="en-US" sz="2800" dirty="0" smtClean="0">
                    <a:cs typeface="B Nazanin" panose="00000400000000000000" pitchFamily="2" charset="-78"/>
                  </a:rPr>
                  <a:t>|</a:t>
                </a:r>
                <a14:m>
                  <m:oMath xmlns:m="http://schemas.openxmlformats.org/officeDocument/2006/math">
                    <m:acc>
                      <m:accPr>
                        <m:chr m:val="⃗"/>
                        <m:ctrlPr>
                          <a:rPr lang="en-US" sz="2800" i="1" smtClean="0">
                            <a:latin typeface="Cambria Math" panose="02040503050406030204" pitchFamily="18" charset="0"/>
                            <a:cs typeface="B Nazanin" panose="00000400000000000000" pitchFamily="2" charset="-78"/>
                          </a:rPr>
                        </m:ctrlPr>
                      </m:accPr>
                      <m:e>
                        <m:r>
                          <a:rPr lang="en-US" sz="2800" b="0" i="1" smtClean="0">
                            <a:latin typeface="Cambria Math" panose="02040503050406030204" pitchFamily="18" charset="0"/>
                            <a:cs typeface="B Nazanin" panose="00000400000000000000" pitchFamily="2" charset="-78"/>
                          </a:rPr>
                          <m:t>𝑥</m:t>
                        </m:r>
                      </m:e>
                    </m:acc>
                  </m:oMath>
                </a14:m>
                <a:r>
                  <a:rPr lang="en-US" sz="2800" dirty="0" smtClean="0">
                    <a:cs typeface="B Nazanin" panose="00000400000000000000" pitchFamily="2" charset="-78"/>
                  </a:rPr>
                  <a:t>), </a:t>
                </a:r>
                <a:r>
                  <a:rPr lang="en-US" sz="2800" dirty="0">
                    <a:cs typeface="B Nazanin" panose="00000400000000000000" pitchFamily="2" charset="-78"/>
                  </a:rPr>
                  <a:t>، </a:t>
                </a:r>
                <a:r>
                  <a:rPr lang="fa-IR" sz="2800" dirty="0">
                    <a:cs typeface="B Nazanin" panose="00000400000000000000" pitchFamily="2" charset="-78"/>
                  </a:rPr>
                  <a:t>در نتیجه به سادگی می توانیم از فضای داده 4 بعدی برای چهار کلاس استفاده کرده و به پنجمین احتمال کلاس دست </a:t>
                </a:r>
                <a:r>
                  <a:rPr lang="fa-IR" sz="2800" dirty="0" smtClean="0">
                    <a:cs typeface="B Nazanin" panose="00000400000000000000" pitchFamily="2" charset="-78"/>
                  </a:rPr>
                  <a:t>یابیم. </a:t>
                </a:r>
              </a:p>
            </p:txBody>
          </p:sp>
        </mc:Choice>
        <mc:Fallback>
          <p:sp>
            <p:nvSpPr>
              <p:cNvPr id="20" name="TextBox 19"/>
              <p:cNvSpPr txBox="1">
                <a:spLocks noRot="1" noChangeAspect="1" noMove="1" noResize="1" noEditPoints="1" noAdjustHandles="1" noChangeArrowheads="1" noChangeShapeType="1" noTextEdit="1"/>
              </p:cNvSpPr>
              <p:nvPr/>
            </p:nvSpPr>
            <p:spPr>
              <a:xfrm>
                <a:off x="271174" y="168442"/>
                <a:ext cx="8652346" cy="5097923"/>
              </a:xfrm>
              <a:prstGeom prst="rect">
                <a:avLst/>
              </a:prstGeom>
              <a:blipFill rotWithShape="0">
                <a:blip r:embed="rId2"/>
                <a:stretch>
                  <a:fillRect l="-2465" r="-1408"/>
                </a:stretch>
              </a:blipFill>
            </p:spPr>
            <p:txBody>
              <a:bodyPr/>
              <a:lstStyle/>
              <a:p>
                <a:r>
                  <a:rPr lang="en-US">
                    <a:noFill/>
                  </a:rPr>
                  <a:t> </a:t>
                </a:r>
              </a:p>
            </p:txBody>
          </p:sp>
        </mc:Fallback>
      </mc:AlternateContent>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34</a:t>
            </a:r>
            <a:r>
              <a:rPr lang="en-US" sz="2400" dirty="0" smtClean="0"/>
              <a:t>/</a:t>
            </a:r>
            <a:r>
              <a:rPr lang="fa-IR" sz="2400" dirty="0" smtClean="0"/>
              <a:t>40</a:t>
            </a:r>
            <a:endParaRPr lang="en-US" dirty="0"/>
          </a:p>
        </p:txBody>
      </p:sp>
    </p:spTree>
    <p:extLst>
      <p:ext uri="{BB962C8B-B14F-4D97-AF65-F5344CB8AC3E}">
        <p14:creationId xmlns:p14="http://schemas.microsoft.com/office/powerpoint/2010/main" val="272479736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378</Words>
  <Application>Microsoft Office PowerPoint</Application>
  <PresentationFormat>On-screen Show (4:3)</PresentationFormat>
  <Paragraphs>37</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Cambria Math</vt:lpstr>
      <vt:lpstr>Wingdings 2</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2017-05-03T05:55:13Z</dcterms:modified>
</cp:coreProperties>
</file>