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53943"/>
          </a:xfrm>
          <a:prstGeom prst="rect">
            <a:avLst/>
          </a:prstGeom>
          <a:noFill/>
        </p:spPr>
        <p:txBody>
          <a:bodyPr wrap="square" rtlCol="0">
            <a:spAutoFit/>
          </a:bodyPr>
          <a:lstStyle/>
          <a:p>
            <a:pPr algn="ctr" rtl="1"/>
            <a:r>
              <a:rPr lang="fa-IR" sz="1700" b="1" dirty="0" smtClean="0">
                <a:solidFill>
                  <a:schemeClr val="bg1"/>
                </a:solidFill>
                <a:cs typeface="B Nazanin" panose="00000400000000000000" pitchFamily="2" charset="-78"/>
              </a:rPr>
              <a:t>مقدمه</a:t>
            </a:r>
            <a:endParaRPr lang="en-US" sz="1700" b="1" dirty="0">
              <a:solidFill>
                <a:schemeClr val="bg1"/>
              </a:solidFill>
              <a:cs typeface="B Nazanin" panose="00000400000000000000" pitchFamily="2" charset="-78"/>
            </a:endParaRPr>
          </a:p>
        </p:txBody>
      </p:sp>
      <p:sp>
        <p:nvSpPr>
          <p:cNvPr id="29" name="TextBox 28"/>
          <p:cNvSpPr txBox="1"/>
          <p:nvPr/>
        </p:nvSpPr>
        <p:spPr>
          <a:xfrm>
            <a:off x="6320357" y="5983134"/>
            <a:ext cx="1476358"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استنباط فوزی </a:t>
            </a:r>
            <a:endParaRPr lang="en-US" sz="1700" b="1" dirty="0">
              <a:solidFill>
                <a:schemeClr val="bg1"/>
              </a:solidFill>
              <a:cs typeface="B Nazanin" panose="00000400000000000000" pitchFamily="2" charset="-78"/>
            </a:endParaRPr>
          </a:p>
        </p:txBody>
      </p:sp>
      <p:sp>
        <p:nvSpPr>
          <p:cNvPr id="30" name="TextBox 29"/>
          <p:cNvSpPr txBox="1"/>
          <p:nvPr/>
        </p:nvSpPr>
        <p:spPr>
          <a:xfrm>
            <a:off x="4827498" y="5983134"/>
            <a:ext cx="1462395"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تک فرمان</a:t>
            </a:r>
            <a:r>
              <a:rPr lang="en-US" sz="1700" b="1" dirty="0">
                <a:solidFill>
                  <a:schemeClr val="bg1"/>
                </a:solidFill>
                <a:cs typeface="B Nazanin" panose="00000400000000000000" pitchFamily="2" charset="-78"/>
              </a:rPr>
              <a:t>CSTR </a:t>
            </a:r>
          </a:p>
        </p:txBody>
      </p:sp>
      <p:sp>
        <p:nvSpPr>
          <p:cNvPr id="31" name="TextBox 30"/>
          <p:cNvSpPr txBox="1"/>
          <p:nvPr/>
        </p:nvSpPr>
        <p:spPr>
          <a:xfrm>
            <a:off x="3439225" y="5994838"/>
            <a:ext cx="138129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دو فرمان</a:t>
            </a:r>
            <a:r>
              <a:rPr lang="en-US" sz="1700" b="1" dirty="0">
                <a:solidFill>
                  <a:schemeClr val="bg1"/>
                </a:solidFill>
                <a:cs typeface="B Nazanin" panose="00000400000000000000" pitchFamily="2" charset="-78"/>
              </a:rPr>
              <a:t>CSTR </a:t>
            </a:r>
          </a:p>
        </p:txBody>
      </p:sp>
      <p:sp>
        <p:nvSpPr>
          <p:cNvPr id="32" name="TextBox 31"/>
          <p:cNvSpPr txBox="1"/>
          <p:nvPr/>
        </p:nvSpPr>
        <p:spPr>
          <a:xfrm>
            <a:off x="1733781" y="5983133"/>
            <a:ext cx="1670440" cy="3539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700" b="1" dirty="0">
                <a:solidFill>
                  <a:schemeClr val="bg1"/>
                </a:solidFill>
                <a:cs typeface="B Nazanin" panose="00000400000000000000" pitchFamily="2" charset="-78"/>
              </a:rPr>
              <a:t>ملاحظات ثبات </a:t>
            </a:r>
            <a:endParaRPr lang="en-US" sz="1700" b="1" dirty="0">
              <a:solidFill>
                <a:schemeClr val="bg1"/>
              </a:solidFill>
              <a:cs typeface="B Nazanin" panose="00000400000000000000" pitchFamily="2" charset="-78"/>
            </a:endParaRPr>
          </a:p>
        </p:txBody>
      </p:sp>
      <p:sp>
        <p:nvSpPr>
          <p:cNvPr id="33" name="TextBox 32"/>
          <p:cNvSpPr txBox="1"/>
          <p:nvPr/>
        </p:nvSpPr>
        <p:spPr>
          <a:xfrm>
            <a:off x="226959" y="5967890"/>
            <a:ext cx="150682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نتیجه گیری </a:t>
            </a:r>
            <a:endParaRPr lang="en-US" sz="17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پنجم</a:t>
            </a:r>
          </a:p>
          <a:p>
            <a:pPr algn="ctr" rtl="1"/>
            <a:r>
              <a:rPr lang="fa-IR" sz="7200" b="1" dirty="0">
                <a:effectLst>
                  <a:outerShdw blurRad="38100" dist="38100" dir="2700000" algn="tl">
                    <a:srgbClr val="000000">
                      <a:alpha val="43137"/>
                    </a:srgbClr>
                  </a:outerShdw>
                </a:effectLst>
                <a:cs typeface="B Nazanin" panose="00000400000000000000" pitchFamily="2" charset="-78"/>
              </a:rPr>
              <a:t>ملاحظات ثبات و </a:t>
            </a:r>
            <a:r>
              <a:rPr lang="fa-IR" sz="7200" b="1" dirty="0" smtClean="0">
                <a:effectLst>
                  <a:outerShdw blurRad="38100" dist="38100" dir="2700000" algn="tl">
                    <a:srgbClr val="000000">
                      <a:alpha val="43137"/>
                    </a:srgbClr>
                  </a:outerShdw>
                </a:effectLst>
                <a:cs typeface="B Nazanin" panose="00000400000000000000" pitchFamily="2" charset="-78"/>
              </a:rPr>
              <a:t>پایداری</a:t>
            </a:r>
            <a:endParaRPr lang="fa-IR" sz="72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8550709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53943"/>
          </a:xfrm>
          <a:prstGeom prst="rect">
            <a:avLst/>
          </a:prstGeom>
          <a:noFill/>
        </p:spPr>
        <p:txBody>
          <a:bodyPr wrap="square" rtlCol="0">
            <a:spAutoFit/>
          </a:bodyPr>
          <a:lstStyle/>
          <a:p>
            <a:pPr algn="ctr" rtl="1"/>
            <a:r>
              <a:rPr lang="fa-IR" sz="1700" b="1" dirty="0" smtClean="0">
                <a:solidFill>
                  <a:schemeClr val="bg1"/>
                </a:solidFill>
                <a:cs typeface="B Nazanin" panose="00000400000000000000" pitchFamily="2" charset="-78"/>
              </a:rPr>
              <a:t>مقدمه</a:t>
            </a:r>
            <a:endParaRPr lang="en-US" sz="1700" b="1" dirty="0">
              <a:solidFill>
                <a:schemeClr val="bg1"/>
              </a:solidFill>
              <a:cs typeface="B Nazanin" panose="00000400000000000000" pitchFamily="2" charset="-78"/>
            </a:endParaRPr>
          </a:p>
        </p:txBody>
      </p:sp>
      <p:sp>
        <p:nvSpPr>
          <p:cNvPr id="29" name="TextBox 28"/>
          <p:cNvSpPr txBox="1"/>
          <p:nvPr/>
        </p:nvSpPr>
        <p:spPr>
          <a:xfrm>
            <a:off x="6320357" y="5983134"/>
            <a:ext cx="1476358"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استنباط فوزی </a:t>
            </a:r>
            <a:endParaRPr lang="en-US" sz="1700" b="1" dirty="0">
              <a:solidFill>
                <a:schemeClr val="bg1"/>
              </a:solidFill>
              <a:cs typeface="B Nazanin" panose="00000400000000000000" pitchFamily="2" charset="-78"/>
            </a:endParaRPr>
          </a:p>
        </p:txBody>
      </p:sp>
      <p:sp>
        <p:nvSpPr>
          <p:cNvPr id="30" name="TextBox 29"/>
          <p:cNvSpPr txBox="1"/>
          <p:nvPr/>
        </p:nvSpPr>
        <p:spPr>
          <a:xfrm>
            <a:off x="4827498" y="5983134"/>
            <a:ext cx="1462395"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تک فرمان</a:t>
            </a:r>
            <a:r>
              <a:rPr lang="en-US" sz="1700" b="1" dirty="0">
                <a:solidFill>
                  <a:schemeClr val="bg1"/>
                </a:solidFill>
                <a:cs typeface="B Nazanin" panose="00000400000000000000" pitchFamily="2" charset="-78"/>
              </a:rPr>
              <a:t>CSTR </a:t>
            </a:r>
          </a:p>
        </p:txBody>
      </p:sp>
      <p:sp>
        <p:nvSpPr>
          <p:cNvPr id="31" name="TextBox 30"/>
          <p:cNvSpPr txBox="1"/>
          <p:nvPr/>
        </p:nvSpPr>
        <p:spPr>
          <a:xfrm>
            <a:off x="3439225" y="5994838"/>
            <a:ext cx="138129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دو فرمان</a:t>
            </a:r>
            <a:r>
              <a:rPr lang="en-US" sz="1700" b="1" dirty="0">
                <a:solidFill>
                  <a:schemeClr val="bg1"/>
                </a:solidFill>
                <a:cs typeface="B Nazanin" panose="00000400000000000000" pitchFamily="2" charset="-78"/>
              </a:rPr>
              <a:t>CSTR </a:t>
            </a:r>
          </a:p>
        </p:txBody>
      </p:sp>
      <p:sp>
        <p:nvSpPr>
          <p:cNvPr id="32" name="TextBox 31"/>
          <p:cNvSpPr txBox="1"/>
          <p:nvPr/>
        </p:nvSpPr>
        <p:spPr>
          <a:xfrm>
            <a:off x="1733781" y="5983133"/>
            <a:ext cx="1670440" cy="3539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700" b="1" dirty="0">
                <a:solidFill>
                  <a:schemeClr val="bg1"/>
                </a:solidFill>
                <a:cs typeface="B Nazanin" panose="00000400000000000000" pitchFamily="2" charset="-78"/>
              </a:rPr>
              <a:t>ملاحظات ثبات </a:t>
            </a:r>
            <a:endParaRPr lang="en-US" sz="1700" b="1" dirty="0">
              <a:solidFill>
                <a:schemeClr val="bg1"/>
              </a:solidFill>
              <a:cs typeface="B Nazanin" panose="00000400000000000000" pitchFamily="2" charset="-78"/>
            </a:endParaRPr>
          </a:p>
        </p:txBody>
      </p:sp>
      <p:sp>
        <p:nvSpPr>
          <p:cNvPr id="33" name="TextBox 32"/>
          <p:cNvSpPr txBox="1"/>
          <p:nvPr/>
        </p:nvSpPr>
        <p:spPr>
          <a:xfrm>
            <a:off x="226959" y="5967890"/>
            <a:ext cx="150682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نتیجه گیری </a:t>
            </a:r>
            <a:endParaRPr lang="en-US" sz="17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بحث راجع به ثبات و پایداری بر اساس دو فرض عملی و نه مدل ریاضی انجام شده است که برای مطالعه موردی مشهود بوده و برای کلاس وسیعی از سیستم ها تفسیر می شود. این فرضیات مبنای بحث ثبات می باشند</a:t>
            </a:r>
            <a:r>
              <a:rPr lang="fa-IR" sz="2800" dirty="0" smtClean="0">
                <a:cs typeface="B Nazanin" panose="00000400000000000000" pitchFamily="2" charset="-78"/>
              </a:rPr>
              <a:t>.</a:t>
            </a:r>
          </a:p>
          <a:p>
            <a:pPr marL="457200" indent="-457200" algn="just" rtl="1">
              <a:lnSpc>
                <a:spcPct val="150000"/>
              </a:lnSpc>
              <a:buFont typeface="Wingdings 2" panose="05020102010507070707" pitchFamily="18" charset="2"/>
              <a:buChar char="&gt;"/>
            </a:pPr>
            <a:endParaRPr lang="fa-IR" sz="2800" dirty="0">
              <a:cs typeface="B Nazanin" panose="00000400000000000000" pitchFamily="2" charset="-78"/>
            </a:endParaRPr>
          </a:p>
          <a:p>
            <a:pPr marL="457200" indent="-457200" algn="just" rtl="1">
              <a:lnSpc>
                <a:spcPct val="150000"/>
              </a:lnSpc>
              <a:buFont typeface="Wingdings 2" panose="05020102010507070707" pitchFamily="18" charset="2"/>
              <a:buChar char="&gt;"/>
            </a:pPr>
            <a:endParaRPr lang="fa-IR" sz="2800" dirty="0" smtClean="0">
              <a:cs typeface="B Nazanin" panose="00000400000000000000" pitchFamily="2" charset="-78"/>
            </a:endParaRPr>
          </a:p>
          <a:p>
            <a:pPr marL="457200" indent="-457200" algn="just" rtl="1">
              <a:lnSpc>
                <a:spcPct val="150000"/>
              </a:lnSpc>
              <a:buFont typeface="Wingdings 2" panose="05020102010507070707" pitchFamily="18" charset="2"/>
              <a:buChar char="&gt;"/>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34</a:t>
            </a:r>
            <a:endParaRPr lang="en-US" dirty="0"/>
          </a:p>
        </p:txBody>
      </p:sp>
      <p:pic>
        <p:nvPicPr>
          <p:cNvPr id="25" name="Picture 24"/>
          <p:cNvPicPr/>
          <p:nvPr/>
        </p:nvPicPr>
        <p:blipFill>
          <a:blip r:embed="rId2"/>
          <a:stretch>
            <a:fillRect/>
          </a:stretch>
        </p:blipFill>
        <p:spPr>
          <a:xfrm>
            <a:off x="2033823" y="3173896"/>
            <a:ext cx="5127048" cy="1394980"/>
          </a:xfrm>
          <a:prstGeom prst="rect">
            <a:avLst/>
          </a:prstGeom>
        </p:spPr>
      </p:pic>
    </p:spTree>
    <p:extLst>
      <p:ext uri="{BB962C8B-B14F-4D97-AF65-F5344CB8AC3E}">
        <p14:creationId xmlns:p14="http://schemas.microsoft.com/office/powerpoint/2010/main" val="42063200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53943"/>
          </a:xfrm>
          <a:prstGeom prst="rect">
            <a:avLst/>
          </a:prstGeom>
          <a:noFill/>
        </p:spPr>
        <p:txBody>
          <a:bodyPr wrap="square" rtlCol="0">
            <a:spAutoFit/>
          </a:bodyPr>
          <a:lstStyle/>
          <a:p>
            <a:pPr algn="ctr" rtl="1"/>
            <a:r>
              <a:rPr lang="fa-IR" sz="1700" b="1" dirty="0" smtClean="0">
                <a:solidFill>
                  <a:schemeClr val="bg1"/>
                </a:solidFill>
                <a:cs typeface="B Nazanin" panose="00000400000000000000" pitchFamily="2" charset="-78"/>
              </a:rPr>
              <a:t>مقدمه</a:t>
            </a:r>
            <a:endParaRPr lang="en-US" sz="1700" b="1" dirty="0">
              <a:solidFill>
                <a:schemeClr val="bg1"/>
              </a:solidFill>
              <a:cs typeface="B Nazanin" panose="00000400000000000000" pitchFamily="2" charset="-78"/>
            </a:endParaRPr>
          </a:p>
        </p:txBody>
      </p:sp>
      <p:sp>
        <p:nvSpPr>
          <p:cNvPr id="29" name="TextBox 28"/>
          <p:cNvSpPr txBox="1"/>
          <p:nvPr/>
        </p:nvSpPr>
        <p:spPr>
          <a:xfrm>
            <a:off x="6320357" y="5983134"/>
            <a:ext cx="1476358"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استنباط فوزی </a:t>
            </a:r>
            <a:endParaRPr lang="en-US" sz="1700" b="1" dirty="0">
              <a:solidFill>
                <a:schemeClr val="bg1"/>
              </a:solidFill>
              <a:cs typeface="B Nazanin" panose="00000400000000000000" pitchFamily="2" charset="-78"/>
            </a:endParaRPr>
          </a:p>
        </p:txBody>
      </p:sp>
      <p:sp>
        <p:nvSpPr>
          <p:cNvPr id="30" name="TextBox 29"/>
          <p:cNvSpPr txBox="1"/>
          <p:nvPr/>
        </p:nvSpPr>
        <p:spPr>
          <a:xfrm>
            <a:off x="4827498" y="5983134"/>
            <a:ext cx="1462395"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تک فرمان</a:t>
            </a:r>
            <a:r>
              <a:rPr lang="en-US" sz="1700" b="1" dirty="0">
                <a:solidFill>
                  <a:schemeClr val="bg1"/>
                </a:solidFill>
                <a:cs typeface="B Nazanin" panose="00000400000000000000" pitchFamily="2" charset="-78"/>
              </a:rPr>
              <a:t>CSTR </a:t>
            </a:r>
          </a:p>
        </p:txBody>
      </p:sp>
      <p:sp>
        <p:nvSpPr>
          <p:cNvPr id="31" name="TextBox 30"/>
          <p:cNvSpPr txBox="1"/>
          <p:nvPr/>
        </p:nvSpPr>
        <p:spPr>
          <a:xfrm>
            <a:off x="3439225" y="5994838"/>
            <a:ext cx="138129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دو فرمان</a:t>
            </a:r>
            <a:r>
              <a:rPr lang="en-US" sz="1700" b="1" dirty="0">
                <a:solidFill>
                  <a:schemeClr val="bg1"/>
                </a:solidFill>
                <a:cs typeface="B Nazanin" panose="00000400000000000000" pitchFamily="2" charset="-78"/>
              </a:rPr>
              <a:t>CSTR </a:t>
            </a:r>
          </a:p>
        </p:txBody>
      </p:sp>
      <p:sp>
        <p:nvSpPr>
          <p:cNvPr id="32" name="TextBox 31"/>
          <p:cNvSpPr txBox="1"/>
          <p:nvPr/>
        </p:nvSpPr>
        <p:spPr>
          <a:xfrm>
            <a:off x="1733781" y="5983133"/>
            <a:ext cx="1670440" cy="3539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700" b="1" dirty="0">
                <a:solidFill>
                  <a:schemeClr val="bg1"/>
                </a:solidFill>
                <a:cs typeface="B Nazanin" panose="00000400000000000000" pitchFamily="2" charset="-78"/>
              </a:rPr>
              <a:t>ملاحظات ثبات </a:t>
            </a:r>
            <a:endParaRPr lang="en-US" sz="1700" b="1" dirty="0">
              <a:solidFill>
                <a:schemeClr val="bg1"/>
              </a:solidFill>
              <a:cs typeface="B Nazanin" panose="00000400000000000000" pitchFamily="2" charset="-78"/>
            </a:endParaRPr>
          </a:p>
        </p:txBody>
      </p:sp>
      <p:sp>
        <p:nvSpPr>
          <p:cNvPr id="33" name="TextBox 32"/>
          <p:cNvSpPr txBox="1"/>
          <p:nvPr/>
        </p:nvSpPr>
        <p:spPr>
          <a:xfrm>
            <a:off x="226959" y="5967890"/>
            <a:ext cx="150682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نتیجه گیری </a:t>
            </a:r>
            <a:endParaRPr lang="en-US" sz="17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در سیستم های مرتبه اول که ورودی کنترل بر مشتق اول خروجی </a:t>
            </a:r>
            <a:r>
              <a:rPr lang="fa-IR" sz="2800" dirty="0" smtClean="0">
                <a:cs typeface="B Nazanin" panose="00000400000000000000" pitchFamily="2" charset="-78"/>
              </a:rPr>
              <a:t>تاثیر می </a:t>
            </a:r>
            <a:r>
              <a:rPr lang="fa-IR" sz="2800" dirty="0">
                <a:cs typeface="B Nazanin" panose="00000400000000000000" pitchFamily="2" charset="-78"/>
              </a:rPr>
              <a:t>گذارد، معمولاً مقدار ورودی کنترل علامت اولین مشتق زمانی خروجی را بلافاصله بعد از کاربرد تغییر می دهد. در نتیجه دو فرضیه پیشنهاد شده را می توان مجدداً برای سایر سیستم های مشابه بیان نمود. به منظور بررسی ثبات خروجی کران دار ورودی کران </a:t>
            </a:r>
            <a:r>
              <a:rPr lang="fa-IR" sz="2800" dirty="0" smtClean="0">
                <a:cs typeface="B Nazanin" panose="00000400000000000000" pitchFamily="2" charset="-78"/>
              </a:rPr>
              <a:t>دار </a:t>
            </a:r>
            <a:r>
              <a:rPr lang="en-US" sz="2800" dirty="0" smtClean="0">
                <a:cs typeface="B Nazanin" panose="00000400000000000000" pitchFamily="2" charset="-78"/>
              </a:rPr>
              <a:t>(BIBO)، </a:t>
            </a:r>
            <a:r>
              <a:rPr lang="fa-IR" sz="2800" dirty="0">
                <a:cs typeface="B Nazanin" panose="00000400000000000000" pitchFamily="2" charset="-78"/>
              </a:rPr>
              <a:t>ثابت شده است که اگر جذر خطا یا مقدار مطلق خطا بالاتر از مقدار کران دار باشد، آنگاه این مقدار قطعاً کاهش می یابد.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27</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7987795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53943"/>
          </a:xfrm>
          <a:prstGeom prst="rect">
            <a:avLst/>
          </a:prstGeom>
          <a:noFill/>
        </p:spPr>
        <p:txBody>
          <a:bodyPr wrap="square" rtlCol="0">
            <a:spAutoFit/>
          </a:bodyPr>
          <a:lstStyle/>
          <a:p>
            <a:pPr algn="ctr" rtl="1"/>
            <a:r>
              <a:rPr lang="fa-IR" sz="1700" b="1" dirty="0" smtClean="0">
                <a:solidFill>
                  <a:schemeClr val="bg1"/>
                </a:solidFill>
                <a:cs typeface="B Nazanin" panose="00000400000000000000" pitchFamily="2" charset="-78"/>
              </a:rPr>
              <a:t>مقدمه</a:t>
            </a:r>
            <a:endParaRPr lang="en-US" sz="1700" b="1" dirty="0">
              <a:solidFill>
                <a:schemeClr val="bg1"/>
              </a:solidFill>
              <a:cs typeface="B Nazanin" panose="00000400000000000000" pitchFamily="2" charset="-78"/>
            </a:endParaRPr>
          </a:p>
        </p:txBody>
      </p:sp>
      <p:sp>
        <p:nvSpPr>
          <p:cNvPr id="29" name="TextBox 28"/>
          <p:cNvSpPr txBox="1"/>
          <p:nvPr/>
        </p:nvSpPr>
        <p:spPr>
          <a:xfrm>
            <a:off x="6320357" y="5983134"/>
            <a:ext cx="1476358"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استنباط فوزی </a:t>
            </a:r>
            <a:endParaRPr lang="en-US" sz="1700" b="1" dirty="0">
              <a:solidFill>
                <a:schemeClr val="bg1"/>
              </a:solidFill>
              <a:cs typeface="B Nazanin" panose="00000400000000000000" pitchFamily="2" charset="-78"/>
            </a:endParaRPr>
          </a:p>
        </p:txBody>
      </p:sp>
      <p:sp>
        <p:nvSpPr>
          <p:cNvPr id="30" name="TextBox 29"/>
          <p:cNvSpPr txBox="1"/>
          <p:nvPr/>
        </p:nvSpPr>
        <p:spPr>
          <a:xfrm>
            <a:off x="4827498" y="5983134"/>
            <a:ext cx="1462395"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تک فرمان</a:t>
            </a:r>
            <a:r>
              <a:rPr lang="en-US" sz="1700" b="1" dirty="0">
                <a:solidFill>
                  <a:schemeClr val="bg1"/>
                </a:solidFill>
                <a:cs typeface="B Nazanin" panose="00000400000000000000" pitchFamily="2" charset="-78"/>
              </a:rPr>
              <a:t>CSTR </a:t>
            </a:r>
          </a:p>
        </p:txBody>
      </p:sp>
      <p:sp>
        <p:nvSpPr>
          <p:cNvPr id="31" name="TextBox 30"/>
          <p:cNvSpPr txBox="1"/>
          <p:nvPr/>
        </p:nvSpPr>
        <p:spPr>
          <a:xfrm>
            <a:off x="3439225" y="5994838"/>
            <a:ext cx="138129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دو فرمان</a:t>
            </a:r>
            <a:r>
              <a:rPr lang="en-US" sz="1700" b="1" dirty="0">
                <a:solidFill>
                  <a:schemeClr val="bg1"/>
                </a:solidFill>
                <a:cs typeface="B Nazanin" panose="00000400000000000000" pitchFamily="2" charset="-78"/>
              </a:rPr>
              <a:t>CSTR </a:t>
            </a:r>
          </a:p>
        </p:txBody>
      </p:sp>
      <p:sp>
        <p:nvSpPr>
          <p:cNvPr id="32" name="TextBox 31"/>
          <p:cNvSpPr txBox="1"/>
          <p:nvPr/>
        </p:nvSpPr>
        <p:spPr>
          <a:xfrm>
            <a:off x="1733781" y="5983133"/>
            <a:ext cx="1670440" cy="35394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700" b="1" dirty="0">
                <a:solidFill>
                  <a:schemeClr val="bg1"/>
                </a:solidFill>
                <a:cs typeface="B Nazanin" panose="00000400000000000000" pitchFamily="2" charset="-78"/>
              </a:rPr>
              <a:t>ملاحظات ثبات </a:t>
            </a:r>
            <a:endParaRPr lang="en-US" sz="1700" b="1" dirty="0">
              <a:solidFill>
                <a:schemeClr val="bg1"/>
              </a:solidFill>
              <a:cs typeface="B Nazanin" panose="00000400000000000000" pitchFamily="2" charset="-78"/>
            </a:endParaRPr>
          </a:p>
        </p:txBody>
      </p:sp>
      <p:sp>
        <p:nvSpPr>
          <p:cNvPr id="33" name="TextBox 32"/>
          <p:cNvSpPr txBox="1"/>
          <p:nvPr/>
        </p:nvSpPr>
        <p:spPr>
          <a:xfrm>
            <a:off x="226959" y="5967890"/>
            <a:ext cx="1506821" cy="353943"/>
          </a:xfrm>
          <a:prstGeom prst="rect">
            <a:avLst/>
          </a:prstGeom>
          <a:noFill/>
        </p:spPr>
        <p:txBody>
          <a:bodyPr wrap="square" rtlCol="0">
            <a:spAutoFit/>
          </a:bodyPr>
          <a:lstStyle/>
          <a:p>
            <a:pPr algn="ctr" rtl="1"/>
            <a:r>
              <a:rPr lang="fa-IR" sz="1700" b="1" dirty="0">
                <a:solidFill>
                  <a:schemeClr val="bg1"/>
                </a:solidFill>
                <a:cs typeface="B Nazanin" panose="00000400000000000000" pitchFamily="2" charset="-78"/>
              </a:rPr>
              <a:t>نتیجه گیری </a:t>
            </a:r>
            <a:endParaRPr lang="en-US" sz="17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پایداری در برابر نویزها و عدم قطعیت ها </a:t>
            </a:r>
            <a:endParaRPr lang="fa-IR" sz="2800" b="1" u="sng" dirty="0" smtClean="0">
              <a:cs typeface="B Nazanin" panose="00000400000000000000" pitchFamily="2" charset="-78"/>
            </a:endParaRPr>
          </a:p>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کنترلر تغذیه رو به جلو تنها بخش بر مبنای مدل سیستم کنترل ترکیبی پیشنهاد شده می باشد. این قبیل کنترلرها معمولاً نسبت به نویز و عدم قطعیت های پارامتر حساس تر می باشند. حساسیت بالا نسبت به عدم قطعیت یا نویزها به خاطر کنترلر تغذیه رو به جلو بر مبنای مدل می تواند یک نقص جدی برای سیستم کنترل پیشنهاد شده تلقی گردد.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480993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278</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2017-05-04T07:21:26Z</dcterms:modified>
</cp:coreProperties>
</file>