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LV LP WTA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یکسوساز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شبیه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توپولوژی جدید مدار </a:t>
            </a:r>
            <a:r>
              <a:rPr lang="en-US" sz="2800" dirty="0">
                <a:cs typeface="B Nazanin" panose="00000400000000000000" pitchFamily="2" charset="-78"/>
              </a:rPr>
              <a:t>BD-WTA</a:t>
            </a:r>
            <a:r>
              <a:rPr lang="ar-SA" sz="2800" dirty="0">
                <a:cs typeface="B Nazanin" panose="00000400000000000000" pitchFamily="2" charset="-78"/>
              </a:rPr>
              <a:t> در شکل 2 نشان داده شده است ازسیگنالهای ورودی  </a:t>
            </a:r>
            <a:r>
              <a:rPr lang="en-US" sz="2800" dirty="0">
                <a:cs typeface="B Nazanin" panose="00000400000000000000" pitchFamily="2" charset="-78"/>
              </a:rPr>
              <a:t>V</a:t>
            </a:r>
            <a:r>
              <a:rPr lang="en-US" sz="2800" baseline="-25000" dirty="0">
                <a:cs typeface="B Nazanin" panose="00000400000000000000" pitchFamily="2" charset="-78"/>
              </a:rPr>
              <a:t>in1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ar-SA" sz="2800" dirty="0">
                <a:cs typeface="B Nazanin" panose="00000400000000000000" pitchFamily="2" charset="-78"/>
              </a:rPr>
              <a:t>و </a:t>
            </a:r>
            <a:r>
              <a:rPr lang="en-US" sz="2800" dirty="0">
                <a:cs typeface="B Nazanin" panose="00000400000000000000" pitchFamily="2" charset="-78"/>
              </a:rPr>
              <a:t>V</a:t>
            </a:r>
            <a:r>
              <a:rPr lang="en-US" sz="2800" baseline="-25000" dirty="0">
                <a:cs typeface="B Nazanin" panose="00000400000000000000" pitchFamily="2" charset="-78"/>
              </a:rPr>
              <a:t>in2</a:t>
            </a:r>
            <a:r>
              <a:rPr lang="ar-SA" sz="2800" dirty="0">
                <a:cs typeface="B Nazanin" panose="00000400000000000000" pitchFamily="2" charset="-78"/>
              </a:rPr>
              <a:t> در پایانه های بالک ترانزیستورهای </a:t>
            </a:r>
            <a:r>
              <a:rPr lang="en-US" sz="2800" dirty="0">
                <a:cs typeface="B Nazanin" panose="00000400000000000000" pitchFamily="2" charset="-78"/>
              </a:rPr>
              <a:t>M</a:t>
            </a:r>
            <a:r>
              <a:rPr lang="en-US" sz="2800" baseline="-25000" dirty="0">
                <a:cs typeface="B Nazanin" panose="00000400000000000000" pitchFamily="2" charset="-78"/>
              </a:rPr>
              <a:t>1</a:t>
            </a:r>
            <a:r>
              <a:rPr lang="ar-SA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M</a:t>
            </a:r>
            <a:r>
              <a:rPr lang="en-US" sz="2800" baseline="-25000" dirty="0">
                <a:cs typeface="B Nazanin" panose="00000400000000000000" pitchFamily="2" charset="-78"/>
              </a:rPr>
              <a:t>2</a:t>
            </a:r>
            <a:r>
              <a:rPr lang="ar-SA" sz="2800" dirty="0">
                <a:cs typeface="B Nazanin" panose="00000400000000000000" pitchFamily="2" charset="-78"/>
              </a:rPr>
              <a:t> استفاده شده است. بنابراین امپدانس ورودی پایانه های ورودی </a:t>
            </a:r>
            <a:r>
              <a:rPr lang="en-US" sz="2800" dirty="0">
                <a:cs typeface="B Nazanin" panose="00000400000000000000" pitchFamily="2" charset="-78"/>
              </a:rPr>
              <a:t>in</a:t>
            </a:r>
            <a:r>
              <a:rPr lang="en-US" sz="2800" baseline="-25000" dirty="0">
                <a:cs typeface="B Nazanin" panose="00000400000000000000" pitchFamily="2" charset="-78"/>
              </a:rPr>
              <a:t>1</a:t>
            </a:r>
            <a:r>
              <a:rPr lang="ar-SA" sz="2800" dirty="0">
                <a:cs typeface="B Nazanin" panose="00000400000000000000" pitchFamily="2" charset="-78"/>
              </a:rPr>
              <a:t>، </a:t>
            </a:r>
            <a:r>
              <a:rPr lang="en-US" sz="2800" dirty="0">
                <a:cs typeface="B Nazanin" panose="00000400000000000000" pitchFamily="2" charset="-78"/>
              </a:rPr>
              <a:t>in</a:t>
            </a:r>
            <a:r>
              <a:rPr lang="en-US" sz="2800" baseline="-25000" dirty="0">
                <a:cs typeface="B Nazanin" panose="00000400000000000000" pitchFamily="2" charset="-78"/>
              </a:rPr>
              <a:t>2</a:t>
            </a:r>
            <a:r>
              <a:rPr lang="ar-SA" sz="2800" dirty="0">
                <a:cs typeface="B Nazanin" panose="00000400000000000000" pitchFamily="2" charset="-78"/>
              </a:rPr>
              <a:t> بسیار بالا می باشد، زیرا ازبالک های ترانزیستورهای </a:t>
            </a:r>
            <a:r>
              <a:rPr lang="en-US" sz="2800" dirty="0">
                <a:cs typeface="B Nazanin" panose="00000400000000000000" pitchFamily="2" charset="-78"/>
              </a:rPr>
              <a:t>MOS</a:t>
            </a:r>
            <a:r>
              <a:rPr lang="fa-IR" sz="2800" dirty="0">
                <a:cs typeface="B Nazanin" panose="00000400000000000000" pitchFamily="2" charset="-78"/>
              </a:rPr>
              <a:t> به عنوان ورودیهای </a:t>
            </a:r>
            <a:r>
              <a:rPr lang="en-US" sz="2800" dirty="0">
                <a:cs typeface="B Nazanin" panose="00000400000000000000" pitchFamily="2" charset="-78"/>
              </a:rPr>
              <a:t>BD-WTA</a:t>
            </a:r>
            <a:r>
              <a:rPr lang="fa-IR" sz="2800" dirty="0">
                <a:cs typeface="B Nazanin" panose="00000400000000000000" pitchFamily="2" charset="-78"/>
              </a:rPr>
              <a:t> استفاده شده است. </a:t>
            </a:r>
            <a:r>
              <a:rPr lang="fa-IR" sz="2800" dirty="0" smtClean="0">
                <a:cs typeface="B Nazanin" panose="00000400000000000000" pitchFamily="2" charset="-78"/>
              </a:rPr>
              <a:t>ترانزیستورهای </a:t>
            </a:r>
            <a:r>
              <a:rPr lang="en-US" sz="2800" dirty="0">
                <a:cs typeface="B Nazanin" panose="00000400000000000000" pitchFamily="2" charset="-78"/>
              </a:rPr>
              <a:t>M</a:t>
            </a:r>
            <a:r>
              <a:rPr lang="en-US" sz="2800" baseline="-25000" dirty="0">
                <a:cs typeface="B Nazanin" panose="00000400000000000000" pitchFamily="2" charset="-78"/>
              </a:rPr>
              <a:t>11</a:t>
            </a:r>
            <a:r>
              <a:rPr lang="en-US" sz="2800" dirty="0">
                <a:cs typeface="B Nazanin" panose="00000400000000000000" pitchFamily="2" charset="-78"/>
              </a:rPr>
              <a:t>, M</a:t>
            </a:r>
            <a:r>
              <a:rPr lang="en-US" sz="2800" baseline="-25000" dirty="0">
                <a:cs typeface="B Nazanin" panose="00000400000000000000" pitchFamily="2" charset="-78"/>
              </a:rPr>
              <a:t>7</a:t>
            </a:r>
            <a:r>
              <a:rPr lang="en-US" sz="2800" dirty="0">
                <a:cs typeface="B Nazanin" panose="00000400000000000000" pitchFamily="2" charset="-78"/>
              </a:rPr>
              <a:t>, M</a:t>
            </a:r>
            <a:r>
              <a:rPr lang="en-US" sz="2800" baseline="-25000" dirty="0">
                <a:cs typeface="B Nazanin" panose="00000400000000000000" pitchFamily="2" charset="-78"/>
              </a:rPr>
              <a:t>8</a:t>
            </a:r>
            <a:r>
              <a:rPr lang="en-US" sz="2800" dirty="0">
                <a:cs typeface="B Nazanin" panose="00000400000000000000" pitchFamily="2" charset="-78"/>
              </a:rPr>
              <a:t>, </a:t>
            </a:r>
            <a:r>
              <a:rPr lang="en-US" sz="2800" dirty="0" smtClean="0">
                <a:cs typeface="B Nazanin" panose="00000400000000000000" pitchFamily="2" charset="-78"/>
              </a:rPr>
              <a:t>M</a:t>
            </a:r>
            <a:r>
              <a:rPr lang="en-US" sz="2800" baseline="-25000" dirty="0" smtClean="0">
                <a:cs typeface="B Nazanin" panose="00000400000000000000" pitchFamily="2" charset="-78"/>
              </a:rPr>
              <a:t>9</a:t>
            </a:r>
            <a:r>
              <a:rPr lang="fa-IR" sz="2800" baseline="-250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و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>
                <a:cs typeface="B Nazanin" panose="00000400000000000000" pitchFamily="2" charset="-78"/>
              </a:rPr>
              <a:t>M</a:t>
            </a:r>
            <a:r>
              <a:rPr lang="en-US" sz="2800" baseline="-25000" dirty="0">
                <a:cs typeface="B Nazanin" panose="00000400000000000000" pitchFamily="2" charset="-78"/>
              </a:rPr>
              <a:t>10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به </a:t>
            </a:r>
            <a:r>
              <a:rPr lang="ar-SA" sz="2800" dirty="0">
                <a:cs typeface="B Nazanin" panose="00000400000000000000" pitchFamily="2" charset="-78"/>
              </a:rPr>
              <a:t>عنوان آئینه جریان خروجی متعدد عمل کرده و از سورس جریان </a:t>
            </a:r>
            <a:r>
              <a:rPr lang="ar-SA" sz="2800" dirty="0" smtClean="0">
                <a:cs typeface="B Nazanin" panose="00000400000000000000" pitchFamily="2" charset="-78"/>
              </a:rPr>
              <a:t>ثابت</a:t>
            </a:r>
            <a:r>
              <a:rPr lang="en-US" sz="2800" dirty="0" err="1" smtClean="0">
                <a:cs typeface="B Nazanin" panose="00000400000000000000" pitchFamily="2" charset="-78"/>
              </a:rPr>
              <a:t>I</a:t>
            </a:r>
            <a:r>
              <a:rPr lang="en-US" sz="2800" baseline="-25000" dirty="0" err="1" smtClean="0">
                <a:cs typeface="B Nazanin" panose="00000400000000000000" pitchFamily="2" charset="-78"/>
              </a:rPr>
              <a:t>bias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برای </a:t>
            </a:r>
            <a:r>
              <a:rPr lang="ar-SA" sz="2800" dirty="0">
                <a:cs typeface="B Nazanin" panose="00000400000000000000" pitchFamily="2" charset="-78"/>
              </a:rPr>
              <a:t>هر شاخه از مدار استفاده می کنند. 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14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82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LV LP WTA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یکسوساز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شبیه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شکل 2. شمایی از </a:t>
            </a:r>
            <a:r>
              <a:rPr lang="fa-IR" sz="2800" dirty="0" smtClean="0">
                <a:cs typeface="B Nazanin" panose="00000400000000000000" pitchFamily="2" charset="-78"/>
              </a:rPr>
              <a:t>ساختار</a:t>
            </a:r>
            <a:r>
              <a:rPr lang="en-US" sz="2800" dirty="0" smtClean="0">
                <a:cs typeface="B Nazanin" panose="00000400000000000000" pitchFamily="2" charset="-78"/>
              </a:rPr>
              <a:t>CMOS </a:t>
            </a:r>
            <a:r>
              <a:rPr lang="fa-IR" sz="2800" dirty="0" smtClean="0">
                <a:cs typeface="B Nazanin" panose="00000400000000000000" pitchFamily="2" charset="-78"/>
              </a:rPr>
              <a:t> جدید مدار</a:t>
            </a:r>
            <a:r>
              <a:rPr lang="en-US" sz="2800" dirty="0" smtClean="0">
                <a:cs typeface="B Nazanin" panose="00000400000000000000" pitchFamily="2" charset="-78"/>
              </a:rPr>
              <a:t>BD-WTA </a:t>
            </a:r>
            <a:r>
              <a:rPr lang="fa-IR" sz="2800" dirty="0" smtClean="0">
                <a:cs typeface="B Nazanin" panose="00000400000000000000" pitchFamily="2" charset="-78"/>
              </a:rPr>
              <a:t> را </a:t>
            </a:r>
            <a:r>
              <a:rPr lang="fa-IR" sz="2800" dirty="0">
                <a:cs typeface="B Nazanin" panose="00000400000000000000" pitchFamily="2" charset="-78"/>
              </a:rPr>
              <a:t>نشان می دهد.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15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557478" y="865854"/>
            <a:ext cx="6255875" cy="325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050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LV LP WTA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یکسوساز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شبیه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توپولوژی مدار را می توان به دو آمپلی فایر دو مرحله ای مشابه تقسیم نمود. آمپلی فایر اول </a:t>
            </a:r>
            <a:r>
              <a:rPr lang="fa-IR" sz="2800" dirty="0" smtClean="0">
                <a:cs typeface="B Nazanin" panose="00000400000000000000" pitchFamily="2" charset="-78"/>
              </a:rPr>
              <a:t>توسط</a:t>
            </a:r>
            <a:r>
              <a:rPr lang="en-US" sz="2800" dirty="0" smtClean="0">
                <a:cs typeface="B Nazanin" panose="00000400000000000000" pitchFamily="2" charset="-78"/>
              </a:rPr>
              <a:t>M</a:t>
            </a:r>
            <a:r>
              <a:rPr lang="en-US" sz="2800" baseline="-25000" dirty="0" smtClean="0">
                <a:cs typeface="B Nazanin" panose="00000400000000000000" pitchFamily="2" charset="-78"/>
              </a:rPr>
              <a:t>1</a:t>
            </a:r>
            <a:r>
              <a:rPr lang="en-US" sz="2800" dirty="0">
                <a:cs typeface="B Nazanin" panose="00000400000000000000" pitchFamily="2" charset="-78"/>
              </a:rPr>
              <a:t>, M</a:t>
            </a:r>
            <a:r>
              <a:rPr lang="en-US" sz="2800" baseline="-25000" dirty="0">
                <a:cs typeface="B Nazanin" panose="00000400000000000000" pitchFamily="2" charset="-78"/>
              </a:rPr>
              <a:t>3</a:t>
            </a:r>
            <a:r>
              <a:rPr lang="en-US" sz="2800" dirty="0">
                <a:cs typeface="B Nazanin" panose="00000400000000000000" pitchFamily="2" charset="-78"/>
              </a:rPr>
              <a:t>, M</a:t>
            </a:r>
            <a:r>
              <a:rPr lang="en-US" sz="2800" baseline="-25000" dirty="0">
                <a:cs typeface="B Nazanin" panose="00000400000000000000" pitchFamily="2" charset="-78"/>
              </a:rPr>
              <a:t>4</a:t>
            </a:r>
            <a:r>
              <a:rPr lang="en-US" sz="2800" dirty="0">
                <a:cs typeface="B Nazanin" panose="00000400000000000000" pitchFamily="2" charset="-78"/>
              </a:rPr>
              <a:t>, M</a:t>
            </a:r>
            <a:r>
              <a:rPr lang="en-US" sz="2800" baseline="-25000" dirty="0">
                <a:cs typeface="B Nazanin" panose="00000400000000000000" pitchFamily="2" charset="-78"/>
              </a:rPr>
              <a:t>7</a:t>
            </a:r>
            <a:r>
              <a:rPr lang="en-US" sz="2800" dirty="0">
                <a:cs typeface="B Nazanin" panose="00000400000000000000" pitchFamily="2" charset="-78"/>
              </a:rPr>
              <a:t>, M</a:t>
            </a:r>
            <a:r>
              <a:rPr lang="en-US" sz="2800" baseline="-25000" dirty="0">
                <a:cs typeface="B Nazanin" panose="00000400000000000000" pitchFamily="2" charset="-78"/>
              </a:rPr>
              <a:t>9</a:t>
            </a:r>
            <a:r>
              <a:rPr lang="en-US" sz="2800" dirty="0">
                <a:cs typeface="B Nazanin" panose="00000400000000000000" pitchFamily="2" charset="-78"/>
              </a:rPr>
              <a:t>, M</a:t>
            </a:r>
            <a:r>
              <a:rPr lang="en-US" sz="2800" baseline="-25000" dirty="0">
                <a:cs typeface="B Nazanin" panose="00000400000000000000" pitchFamily="2" charset="-78"/>
              </a:rPr>
              <a:t>6</a:t>
            </a:r>
            <a:r>
              <a:rPr lang="en-US" sz="2800" dirty="0">
                <a:cs typeface="B Nazanin" panose="00000400000000000000" pitchFamily="2" charset="-78"/>
              </a:rPr>
              <a:t>  </a:t>
            </a:r>
            <a:r>
              <a:rPr lang="ar-SA" sz="2800" dirty="0">
                <a:cs typeface="B Nazanin" panose="00000400000000000000" pitchFamily="2" charset="-78"/>
              </a:rPr>
              <a:t>و</a:t>
            </a:r>
            <a:r>
              <a:rPr lang="en-US" sz="2800" dirty="0">
                <a:cs typeface="B Nazanin" panose="00000400000000000000" pitchFamily="2" charset="-78"/>
              </a:rPr>
              <a:t> M</a:t>
            </a:r>
            <a:r>
              <a:rPr lang="en-US" sz="2800" baseline="-25000" dirty="0">
                <a:cs typeface="B Nazanin" panose="00000400000000000000" pitchFamily="2" charset="-78"/>
              </a:rPr>
              <a:t>10</a:t>
            </a:r>
            <a:r>
              <a:rPr lang="ar-SA" sz="2800" dirty="0">
                <a:cs typeface="B Nazanin" panose="00000400000000000000" pitchFamily="2" charset="-78"/>
              </a:rPr>
              <a:t> ساخته شده است که </a:t>
            </a:r>
            <a:r>
              <a:rPr lang="en-US" sz="2800" dirty="0">
                <a:cs typeface="B Nazanin" panose="00000400000000000000" pitchFamily="2" charset="-78"/>
              </a:rPr>
              <a:t>M</a:t>
            </a:r>
            <a:r>
              <a:rPr lang="en-US" sz="2800" baseline="-25000" dirty="0">
                <a:cs typeface="B Nazanin" panose="00000400000000000000" pitchFamily="2" charset="-78"/>
              </a:rPr>
              <a:t>1</a:t>
            </a:r>
            <a:r>
              <a:rPr lang="en-US" sz="2800" dirty="0">
                <a:cs typeface="B Nazanin" panose="00000400000000000000" pitchFamily="2" charset="-78"/>
              </a:rPr>
              <a:t>, M</a:t>
            </a:r>
            <a:r>
              <a:rPr lang="en-US" sz="2800" baseline="-25000" dirty="0">
                <a:cs typeface="B Nazanin" panose="00000400000000000000" pitchFamily="2" charset="-78"/>
              </a:rPr>
              <a:t>3</a:t>
            </a:r>
            <a:r>
              <a:rPr lang="en-US" sz="2800" dirty="0">
                <a:cs typeface="B Nazanin" panose="00000400000000000000" pitchFamily="2" charset="-78"/>
              </a:rPr>
              <a:t>, M</a:t>
            </a:r>
            <a:r>
              <a:rPr lang="en-US" sz="2800" baseline="-25000" dirty="0">
                <a:cs typeface="B Nazanin" panose="00000400000000000000" pitchFamily="2" charset="-78"/>
              </a:rPr>
              <a:t>4</a:t>
            </a:r>
            <a:r>
              <a:rPr lang="ar-SA" sz="2800" dirty="0">
                <a:cs typeface="B Nazanin" panose="00000400000000000000" pitchFamily="2" charset="-78"/>
              </a:rPr>
              <a:t> مرحله ورودی را تشکیل داده، </a:t>
            </a:r>
            <a:r>
              <a:rPr lang="en-US" sz="2800" dirty="0">
                <a:cs typeface="B Nazanin" panose="00000400000000000000" pitchFamily="2" charset="-78"/>
              </a:rPr>
              <a:t>M</a:t>
            </a:r>
            <a:r>
              <a:rPr lang="en-US" sz="2800" baseline="-25000" dirty="0">
                <a:cs typeface="B Nazanin" panose="00000400000000000000" pitchFamily="2" charset="-78"/>
              </a:rPr>
              <a:t>7</a:t>
            </a:r>
            <a:r>
              <a:rPr lang="en-US" sz="2800" dirty="0">
                <a:cs typeface="B Nazanin" panose="00000400000000000000" pitchFamily="2" charset="-78"/>
              </a:rPr>
              <a:t>–M</a:t>
            </a:r>
            <a:r>
              <a:rPr lang="en-US" sz="2800" baseline="-25000" dirty="0">
                <a:cs typeface="B Nazanin" panose="00000400000000000000" pitchFamily="2" charset="-78"/>
              </a:rPr>
              <a:t>9</a:t>
            </a:r>
            <a:r>
              <a:rPr lang="ar-SA" sz="2800" dirty="0">
                <a:cs typeface="B Nazanin" panose="00000400000000000000" pitchFamily="2" charset="-78"/>
              </a:rPr>
              <a:t> بار فعال مرحله اول می باشند در حالیکه </a:t>
            </a:r>
            <a:r>
              <a:rPr lang="en-US" sz="2800" dirty="0">
                <a:cs typeface="B Nazanin" panose="00000400000000000000" pitchFamily="2" charset="-78"/>
              </a:rPr>
              <a:t>M</a:t>
            </a:r>
            <a:r>
              <a:rPr lang="en-US" sz="2800" baseline="-25000" dirty="0">
                <a:cs typeface="B Nazanin" panose="00000400000000000000" pitchFamily="2" charset="-78"/>
              </a:rPr>
              <a:t>6</a:t>
            </a:r>
            <a:r>
              <a:rPr lang="en-US" sz="2800" dirty="0">
                <a:cs typeface="B Nazanin" panose="00000400000000000000" pitchFamily="2" charset="-78"/>
              </a:rPr>
              <a:t>, M</a:t>
            </a:r>
            <a:r>
              <a:rPr lang="en-US" sz="2800" baseline="-25000" dirty="0">
                <a:cs typeface="B Nazanin" panose="00000400000000000000" pitchFamily="2" charset="-78"/>
              </a:rPr>
              <a:t>10</a:t>
            </a:r>
            <a:r>
              <a:rPr lang="ar-SA" sz="2800" dirty="0">
                <a:cs typeface="B Nazanin" panose="00000400000000000000" pitchFamily="2" charset="-78"/>
              </a:rPr>
              <a:t> مرحله دوم می باشند که مسئولیت اجرای تقویت ولتاژ زیاد را برعهده دارند. مراحل ورودی هر دو آمپلی فایر توسط جفت تفاضلی </a:t>
            </a:r>
            <a:r>
              <a:rPr lang="en-US" sz="2800" dirty="0" err="1">
                <a:cs typeface="B Nazanin" panose="00000400000000000000" pitchFamily="2" charset="-78"/>
              </a:rPr>
              <a:t>pMOS</a:t>
            </a:r>
            <a:r>
              <a:rPr lang="en-US" sz="2800" dirty="0">
                <a:cs typeface="B Nazanin" panose="00000400000000000000" pitchFamily="2" charset="-78"/>
              </a:rPr>
              <a:t> bulk-driven</a:t>
            </a:r>
            <a:r>
              <a:rPr lang="ar-SA" sz="2800" dirty="0">
                <a:cs typeface="B Nazanin" panose="00000400000000000000" pitchFamily="2" charset="-78"/>
              </a:rPr>
              <a:t> ساخته شده است که با استفاده از پیرو ولتاژ فلیپ بایاسی شده اند.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16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77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LV LP WTA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یکسوساز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شبیه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>
                <a:cs typeface="B Nazanin" panose="00000400000000000000" pitchFamily="2" charset="-78"/>
              </a:rPr>
              <a:t>آمپلی فایر دوم </a:t>
            </a:r>
            <a:r>
              <a:rPr lang="ar-SA" sz="2800" dirty="0" smtClean="0">
                <a:cs typeface="B Nazanin" panose="00000400000000000000" pitchFamily="2" charset="-78"/>
              </a:rPr>
              <a:t>توسط</a:t>
            </a:r>
            <a:r>
              <a:rPr lang="en-US" sz="2800" dirty="0" smtClean="0">
                <a:cs typeface="B Nazanin" panose="00000400000000000000" pitchFamily="2" charset="-78"/>
              </a:rPr>
              <a:t>M</a:t>
            </a:r>
            <a:r>
              <a:rPr lang="en-US" sz="2800" baseline="-25000" dirty="0" smtClean="0">
                <a:cs typeface="B Nazanin" panose="00000400000000000000" pitchFamily="2" charset="-78"/>
              </a:rPr>
              <a:t>2</a:t>
            </a:r>
            <a:r>
              <a:rPr lang="en-US" sz="2800" dirty="0">
                <a:cs typeface="B Nazanin" panose="00000400000000000000" pitchFamily="2" charset="-78"/>
              </a:rPr>
              <a:t>, M</a:t>
            </a:r>
            <a:r>
              <a:rPr lang="en-US" sz="2800" baseline="-25000" dirty="0">
                <a:cs typeface="B Nazanin" panose="00000400000000000000" pitchFamily="2" charset="-78"/>
              </a:rPr>
              <a:t>3</a:t>
            </a:r>
            <a:r>
              <a:rPr lang="en-US" sz="2800" dirty="0">
                <a:cs typeface="B Nazanin" panose="00000400000000000000" pitchFamily="2" charset="-78"/>
              </a:rPr>
              <a:t>, M</a:t>
            </a:r>
            <a:r>
              <a:rPr lang="en-US" sz="2800" baseline="-25000" dirty="0">
                <a:cs typeface="B Nazanin" panose="00000400000000000000" pitchFamily="2" charset="-78"/>
              </a:rPr>
              <a:t>4</a:t>
            </a:r>
            <a:r>
              <a:rPr lang="en-US" sz="2800" dirty="0">
                <a:cs typeface="B Nazanin" panose="00000400000000000000" pitchFamily="2" charset="-78"/>
              </a:rPr>
              <a:t>, M</a:t>
            </a:r>
            <a:r>
              <a:rPr lang="en-US" sz="2800" baseline="-25000" dirty="0">
                <a:cs typeface="B Nazanin" panose="00000400000000000000" pitchFamily="2" charset="-78"/>
              </a:rPr>
              <a:t>8</a:t>
            </a:r>
            <a:r>
              <a:rPr lang="en-US" sz="2800" dirty="0">
                <a:cs typeface="B Nazanin" panose="00000400000000000000" pitchFamily="2" charset="-78"/>
              </a:rPr>
              <a:t>, M</a:t>
            </a:r>
            <a:r>
              <a:rPr lang="en-US" sz="2800" baseline="-25000" dirty="0">
                <a:cs typeface="B Nazanin" panose="00000400000000000000" pitchFamily="2" charset="-78"/>
              </a:rPr>
              <a:t>9</a:t>
            </a:r>
            <a:r>
              <a:rPr lang="en-US" sz="2800" dirty="0">
                <a:cs typeface="B Nazanin" panose="00000400000000000000" pitchFamily="2" charset="-78"/>
              </a:rPr>
              <a:t>, M</a:t>
            </a:r>
            <a:r>
              <a:rPr lang="en-US" sz="2800" baseline="-25000" dirty="0">
                <a:cs typeface="B Nazanin" panose="00000400000000000000" pitchFamily="2" charset="-78"/>
              </a:rPr>
              <a:t>5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و 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>
                <a:cs typeface="B Nazanin" panose="00000400000000000000" pitchFamily="2" charset="-78"/>
              </a:rPr>
              <a:t>M</a:t>
            </a:r>
            <a:r>
              <a:rPr lang="en-US" sz="2800" baseline="-25000" dirty="0">
                <a:cs typeface="B Nazanin" panose="00000400000000000000" pitchFamily="2" charset="-78"/>
              </a:rPr>
              <a:t>10</a:t>
            </a:r>
            <a:r>
              <a:rPr lang="ar-SA" sz="2800" dirty="0">
                <a:cs typeface="B Nazanin" panose="00000400000000000000" pitchFamily="2" charset="-78"/>
              </a:rPr>
              <a:t> شکل گرفته است که </a:t>
            </a:r>
            <a:r>
              <a:rPr lang="en-US" sz="2800" dirty="0">
                <a:cs typeface="B Nazanin" panose="00000400000000000000" pitchFamily="2" charset="-78"/>
              </a:rPr>
              <a:t>M</a:t>
            </a:r>
            <a:r>
              <a:rPr lang="en-US" sz="2800" baseline="-25000" dirty="0">
                <a:cs typeface="B Nazanin" panose="00000400000000000000" pitchFamily="2" charset="-78"/>
              </a:rPr>
              <a:t>2</a:t>
            </a:r>
            <a:r>
              <a:rPr lang="en-US" sz="2800" dirty="0">
                <a:cs typeface="B Nazanin" panose="00000400000000000000" pitchFamily="2" charset="-78"/>
              </a:rPr>
              <a:t>, M</a:t>
            </a:r>
            <a:r>
              <a:rPr lang="en-US" sz="2800" baseline="-25000" dirty="0">
                <a:cs typeface="B Nazanin" panose="00000400000000000000" pitchFamily="2" charset="-78"/>
              </a:rPr>
              <a:t>3</a:t>
            </a:r>
            <a:r>
              <a:rPr lang="en-US" sz="2800" dirty="0">
                <a:cs typeface="B Nazanin" panose="00000400000000000000" pitchFamily="2" charset="-78"/>
              </a:rPr>
              <a:t>, M</a:t>
            </a:r>
            <a:r>
              <a:rPr lang="en-US" sz="2800" baseline="-25000" dirty="0">
                <a:cs typeface="B Nazanin" panose="00000400000000000000" pitchFamily="2" charset="-78"/>
              </a:rPr>
              <a:t>4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ar-SA" sz="2800" dirty="0">
                <a:cs typeface="B Nazanin" panose="00000400000000000000" pitchFamily="2" charset="-78"/>
              </a:rPr>
              <a:t> مرحله ورودی ، </a:t>
            </a:r>
            <a:r>
              <a:rPr lang="en-US" sz="2800" dirty="0">
                <a:cs typeface="B Nazanin" panose="00000400000000000000" pitchFamily="2" charset="-78"/>
              </a:rPr>
              <a:t>M</a:t>
            </a:r>
            <a:r>
              <a:rPr lang="en-US" sz="2800" baseline="-25000" dirty="0">
                <a:cs typeface="B Nazanin" panose="00000400000000000000" pitchFamily="2" charset="-78"/>
              </a:rPr>
              <a:t>8</a:t>
            </a:r>
            <a:r>
              <a:rPr lang="en-US" sz="2800" dirty="0">
                <a:cs typeface="B Nazanin" panose="00000400000000000000" pitchFamily="2" charset="-78"/>
              </a:rPr>
              <a:t>–M</a:t>
            </a:r>
            <a:r>
              <a:rPr lang="en-US" sz="2800" baseline="-25000" dirty="0">
                <a:cs typeface="B Nazanin" panose="00000400000000000000" pitchFamily="2" charset="-78"/>
              </a:rPr>
              <a:t>9</a:t>
            </a:r>
            <a:r>
              <a:rPr lang="ar-SA" sz="2800" dirty="0">
                <a:cs typeface="B Nazanin" panose="00000400000000000000" pitchFamily="2" charset="-78"/>
              </a:rPr>
              <a:t> بار فعال مرحله اول و </a:t>
            </a:r>
            <a:r>
              <a:rPr lang="en-US" sz="2800" dirty="0">
                <a:cs typeface="B Nazanin" panose="00000400000000000000" pitchFamily="2" charset="-78"/>
              </a:rPr>
              <a:t>M</a:t>
            </a:r>
            <a:r>
              <a:rPr lang="en-US" sz="2800" baseline="-25000" dirty="0">
                <a:cs typeface="B Nazanin" panose="00000400000000000000" pitchFamily="2" charset="-78"/>
              </a:rPr>
              <a:t>5</a:t>
            </a:r>
            <a:r>
              <a:rPr lang="en-US" sz="2800" dirty="0">
                <a:cs typeface="B Nazanin" panose="00000400000000000000" pitchFamily="2" charset="-78"/>
              </a:rPr>
              <a:t>–M</a:t>
            </a:r>
            <a:r>
              <a:rPr lang="en-US" sz="2800" baseline="-25000" dirty="0">
                <a:cs typeface="B Nazanin" panose="00000400000000000000" pitchFamily="2" charset="-78"/>
              </a:rPr>
              <a:t>10</a:t>
            </a:r>
            <a:r>
              <a:rPr lang="ar-SA" sz="2800" dirty="0">
                <a:cs typeface="B Nazanin" panose="00000400000000000000" pitchFamily="2" charset="-78"/>
              </a:rPr>
              <a:t> دومین مرحله تقویت را نشان می دهند. ترانزیستور </a:t>
            </a:r>
            <a:r>
              <a:rPr lang="en-US" sz="2800" dirty="0">
                <a:cs typeface="B Nazanin" panose="00000400000000000000" pitchFamily="2" charset="-78"/>
              </a:rPr>
              <a:t>M</a:t>
            </a:r>
            <a:r>
              <a:rPr lang="en-US" sz="2800" baseline="-25000" dirty="0">
                <a:cs typeface="B Nazanin" panose="00000400000000000000" pitchFamily="2" charset="-78"/>
              </a:rPr>
              <a:t>4</a:t>
            </a:r>
            <a:r>
              <a:rPr lang="ar-SA" sz="2800" dirty="0">
                <a:cs typeface="B Nazanin" panose="00000400000000000000" pitchFamily="2" charset="-78"/>
              </a:rPr>
              <a:t> که به عنوان سورس جریان دنباله ای عمل می کند به هر دو مرحله ورودی تعلق دارد. همچنین بدیهی به نظر می رسد که هر دو آمپلی فایر داری ترانزیستور مشترک </a:t>
            </a:r>
            <a:r>
              <a:rPr lang="en-US" sz="2800" dirty="0">
                <a:cs typeface="B Nazanin" panose="00000400000000000000" pitchFamily="2" charset="-78"/>
              </a:rPr>
              <a:t>M</a:t>
            </a:r>
            <a:r>
              <a:rPr lang="en-US" sz="2800" baseline="-25000" dirty="0">
                <a:cs typeface="B Nazanin" panose="00000400000000000000" pitchFamily="2" charset="-78"/>
              </a:rPr>
              <a:t>3</a:t>
            </a:r>
            <a:r>
              <a:rPr lang="ar-SA" sz="2800" dirty="0">
                <a:cs typeface="B Nazanin" panose="00000400000000000000" pitchFamily="2" charset="-78"/>
              </a:rPr>
              <a:t> می باشند که به هر دو جفت تفاضلی </a:t>
            </a:r>
            <a:r>
              <a:rPr lang="en-US" sz="2800" dirty="0">
                <a:cs typeface="B Nazanin" panose="00000400000000000000" pitchFamily="2" charset="-78"/>
              </a:rPr>
              <a:t>M</a:t>
            </a:r>
            <a:r>
              <a:rPr lang="en-US" sz="2800" baseline="-25000" dirty="0">
                <a:cs typeface="B Nazanin" panose="00000400000000000000" pitchFamily="2" charset="-78"/>
              </a:rPr>
              <a:t>1</a:t>
            </a:r>
            <a:r>
              <a:rPr lang="en-US" sz="2800" dirty="0">
                <a:cs typeface="B Nazanin" panose="00000400000000000000" pitchFamily="2" charset="-78"/>
              </a:rPr>
              <a:t>–M</a:t>
            </a:r>
            <a:r>
              <a:rPr lang="en-US" sz="2800" baseline="-25000" dirty="0">
                <a:cs typeface="B Nazanin" panose="00000400000000000000" pitchFamily="2" charset="-78"/>
              </a:rPr>
              <a:t>3</a:t>
            </a:r>
            <a:r>
              <a:rPr lang="ar-SA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M</a:t>
            </a:r>
            <a:r>
              <a:rPr lang="en-US" sz="2800" baseline="-25000" dirty="0">
                <a:cs typeface="B Nazanin" panose="00000400000000000000" pitchFamily="2" charset="-78"/>
              </a:rPr>
              <a:t>2</a:t>
            </a:r>
            <a:r>
              <a:rPr lang="en-US" sz="2800" dirty="0">
                <a:cs typeface="B Nazanin" panose="00000400000000000000" pitchFamily="2" charset="-78"/>
              </a:rPr>
              <a:t>–M</a:t>
            </a:r>
            <a:r>
              <a:rPr lang="en-US" sz="2800" baseline="-25000" dirty="0">
                <a:cs typeface="B Nazanin" panose="00000400000000000000" pitchFamily="2" charset="-78"/>
              </a:rPr>
              <a:t>3</a:t>
            </a:r>
            <a:r>
              <a:rPr lang="ar-SA" sz="2800" dirty="0">
                <a:cs typeface="B Nazanin" panose="00000400000000000000" pitchFamily="2" charset="-78"/>
              </a:rPr>
              <a:t> تعلق دارد، در حالیکه ولتاژ خروجی به سمت پایانه بالک فیدبک (بازخورد) می شود.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17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198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366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2017-05-29T07:57:51Z</dcterms:modified>
</cp:coreProperties>
</file>