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کاربردها</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41</a:t>
            </a:r>
            <a:endParaRPr lang="en-US" dirty="0"/>
          </a:p>
        </p:txBody>
      </p:sp>
    </p:spTree>
    <p:extLst>
      <p:ext uri="{BB962C8B-B14F-4D97-AF65-F5344CB8AC3E}">
        <p14:creationId xmlns:p14="http://schemas.microsoft.com/office/powerpoint/2010/main" val="809949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طبقه بندی بیماری قلبی میوکار با کمک تصاویر فراصوتی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یکی از بهترین ابزارهای تشخیص کاردیومیوپاتی، اکوکاردیوگرافی نام دارد. اما از آنجایی که فرایند تفسیر بالینی و نتایج حاصله تاحد زیادی به دیدگاه و تجربه پزشک بستگی دارد، در نتیجه معیارهای تشخیصی تاحدی نامعلوم می باشند. اگر بتوان ازتکنیک کامپیوتری که دومین گزینه برای پزشک محسوب می گردد، استفاده نمود، آنگاه این ذهنیت از بین رفته و در عرض صحت روند تشخیص افزایش می یابد.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1982283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3200" b="1" u="sng" dirty="0">
                <a:cs typeface="B Nazanin" panose="00000400000000000000" pitchFamily="2" charset="-78"/>
              </a:rPr>
              <a:t>مجموعه داده</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دراین برنامه کاربردی ، کلاً 90 نمونه از عکسهای اکوکاردیوگرافی از 45 فرد در بیمارستان دانشگاه پزشکی </a:t>
            </a:r>
            <a:r>
              <a:rPr lang="en-US" sz="2800" dirty="0">
                <a:cs typeface="B Nazanin" panose="00000400000000000000" pitchFamily="2" charset="-78"/>
              </a:rPr>
              <a:t>Gifu</a:t>
            </a:r>
            <a:r>
              <a:rPr lang="fa-IR" sz="2800" dirty="0">
                <a:cs typeface="B Nazanin" panose="00000400000000000000" pitchFamily="2" charset="-78"/>
              </a:rPr>
              <a:t> جمع آوری گردید. عکسهای جمع آوری شده با کمک ابزار </a:t>
            </a:r>
            <a:r>
              <a:rPr lang="en-US" sz="2800" dirty="0">
                <a:cs typeface="B Nazanin" panose="00000400000000000000" pitchFamily="2" charset="-78"/>
              </a:rPr>
              <a:t>Toshiba SSH-160A</a:t>
            </a:r>
            <a:r>
              <a:rPr lang="fa-IR" sz="2800" dirty="0">
                <a:cs typeface="B Nazanin" panose="00000400000000000000" pitchFamily="2" charset="-78"/>
              </a:rPr>
              <a:t> با مبدل</a:t>
            </a:r>
            <a:r>
              <a:rPr lang="en-US" sz="2800" dirty="0">
                <a:cs typeface="B Nazanin" panose="00000400000000000000" pitchFamily="2" charset="-78"/>
              </a:rPr>
              <a:t>2.5MHz </a:t>
            </a:r>
            <a:r>
              <a:rPr lang="fa-IR" sz="2800" dirty="0">
                <a:cs typeface="B Nazanin" panose="00000400000000000000" pitchFamily="2" charset="-78"/>
              </a:rPr>
              <a:t> بدست آمدند. به حالت پر شدن کامل بطن های قلب قبل از انقباض قلب </a:t>
            </a:r>
            <a:r>
              <a:rPr lang="en-US" sz="2800" dirty="0">
                <a:cs typeface="B Nazanin" panose="00000400000000000000" pitchFamily="2" charset="-78"/>
              </a:rPr>
              <a:t>end diastole</a:t>
            </a:r>
            <a:r>
              <a:rPr lang="fa-IR" sz="2800" dirty="0">
                <a:cs typeface="B Nazanin" panose="00000400000000000000" pitchFamily="2" charset="-78"/>
              </a:rPr>
              <a:t> گفته می شود. زمانی که بطن های قلب تخلیه شده باشند ، </a:t>
            </a:r>
            <a:r>
              <a:rPr lang="en-US" sz="2800" dirty="0">
                <a:cs typeface="B Nazanin" panose="00000400000000000000" pitchFamily="2" charset="-78"/>
              </a:rPr>
              <a:t>end systole</a:t>
            </a:r>
            <a:r>
              <a:rPr lang="fa-IR" sz="2800" dirty="0">
                <a:cs typeface="B Nazanin" panose="00000400000000000000" pitchFamily="2" charset="-78"/>
              </a:rPr>
              <a:t> نامیده می شود. بنابراین، یک چرخه قلبی با دو حالت مذکور معرفی می گردد تا بدین طریق شرایط قلبی مشخص و واضح گردد.</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6895597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کاربردها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r>
              <a:rPr lang="fa-IR" sz="2800" dirty="0">
                <a:cs typeface="B Nazanin" panose="00000400000000000000" pitchFamily="2" charset="-78"/>
              </a:rPr>
              <a:t>شکل 4- (الف) </a:t>
            </a:r>
            <a:r>
              <a:rPr lang="en-US" sz="2800" dirty="0">
                <a:cs typeface="B Nazanin" panose="00000400000000000000" pitchFamily="2" charset="-78"/>
              </a:rPr>
              <a:t>end systole </a:t>
            </a:r>
            <a:r>
              <a:rPr lang="fa-IR" sz="2800" dirty="0">
                <a:cs typeface="B Nazanin" panose="00000400000000000000" pitchFamily="2" charset="-78"/>
              </a:rPr>
              <a:t>، (ب) </a:t>
            </a:r>
            <a:r>
              <a:rPr lang="en-US" sz="2800" dirty="0">
                <a:cs typeface="B Nazanin" panose="00000400000000000000" pitchFamily="2" charset="-78"/>
              </a:rPr>
              <a:t>end diastole </a:t>
            </a:r>
            <a:r>
              <a:rPr lang="fa-IR" sz="2800" dirty="0">
                <a:cs typeface="B Nazanin" panose="00000400000000000000" pitchFamily="2" charset="-78"/>
              </a:rPr>
              <a:t>، و (ج) تصاویر </a:t>
            </a:r>
            <a:r>
              <a:rPr lang="fa-IR" sz="2800" dirty="0" smtClean="0">
                <a:cs typeface="B Nazanin" panose="00000400000000000000" pitchFamily="2" charset="-78"/>
              </a:rPr>
              <a:t>ترکیبی</a:t>
            </a:r>
          </a:p>
          <a:p>
            <a:pPr algn="ctr" rtl="1"/>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41</a:t>
            </a:r>
            <a:endParaRPr lang="en-US" dirty="0"/>
          </a:p>
        </p:txBody>
      </p:sp>
      <p:pic>
        <p:nvPicPr>
          <p:cNvPr id="25" name="Picture 24"/>
          <p:cNvPicPr/>
          <p:nvPr/>
        </p:nvPicPr>
        <p:blipFill>
          <a:blip r:embed="rId2">
            <a:extLst>
              <a:ext uri="{28A0092B-C50C-407E-A947-70E740481C1C}">
                <a14:useLocalDpi xmlns:a14="http://schemas.microsoft.com/office/drawing/2010/main" val="0"/>
              </a:ext>
            </a:extLst>
          </a:blip>
          <a:srcRect/>
          <a:stretch>
            <a:fillRect/>
          </a:stretch>
        </p:blipFill>
        <p:spPr bwMode="auto">
          <a:xfrm>
            <a:off x="1298463" y="1707961"/>
            <a:ext cx="6597768" cy="2018884"/>
          </a:xfrm>
          <a:prstGeom prst="rect">
            <a:avLst/>
          </a:prstGeom>
          <a:noFill/>
          <a:ln>
            <a:noFill/>
          </a:ln>
        </p:spPr>
      </p:pic>
    </p:spTree>
    <p:extLst>
      <p:ext uri="{BB962C8B-B14F-4D97-AF65-F5344CB8AC3E}">
        <p14:creationId xmlns:p14="http://schemas.microsoft.com/office/powerpoint/2010/main" val="27887710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243</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2017-05-31T06:37:44Z</dcterms:modified>
</cp:coreProperties>
</file>