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DOSAM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آزمایش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تنظیمات آزمایشی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 2" panose="05020102010507070707" pitchFamily="18" charset="2"/>
              <a:buChar char="&gt;"/>
            </a:pPr>
            <a:r>
              <a:rPr lang="fa-IR" sz="2800" dirty="0">
                <a:cs typeface="B Nazanin" panose="00000400000000000000" pitchFamily="2" charset="-78"/>
              </a:rPr>
              <a:t>پنجاه و دو کاربر </a:t>
            </a:r>
            <a:r>
              <a:rPr lang="en-US" sz="2800" dirty="0" err="1">
                <a:cs typeface="B Nazanin" panose="00000400000000000000" pitchFamily="2" charset="-78"/>
              </a:rPr>
              <a:t>DLPers</a:t>
            </a:r>
            <a:r>
              <a:rPr lang="en-US" sz="2800" dirty="0">
                <a:cs typeface="B Nazanin" panose="00000400000000000000" pitchFamily="2" charset="-78"/>
              </a:rPr>
              <a:t> </a:t>
            </a:r>
            <a:r>
              <a:rPr lang="en-US" sz="2800" dirty="0" smtClean="0">
                <a:cs typeface="B Nazanin" panose="00000400000000000000" pitchFamily="2" charset="-78"/>
              </a:rPr>
              <a:t>V2.0</a:t>
            </a:r>
            <a:r>
              <a:rPr lang="ar-SA" sz="2800" dirty="0" smtClean="0">
                <a:cs typeface="B Nazanin" panose="00000400000000000000" pitchFamily="2" charset="-78"/>
              </a:rPr>
              <a:t>، </a:t>
            </a:r>
            <a:r>
              <a:rPr lang="ar-SA" sz="2800" dirty="0">
                <a:cs typeface="B Nazanin" panose="00000400000000000000" pitchFamily="2" charset="-78"/>
              </a:rPr>
              <a:t>متشکل از دانشجویان و معلمین دانشکده اقتصاد دانشگاه </a:t>
            </a:r>
            <a:r>
              <a:rPr lang="en-US" sz="2800" dirty="0" err="1">
                <a:cs typeface="B Nazanin" panose="00000400000000000000" pitchFamily="2" charset="-78"/>
              </a:rPr>
              <a:t>Renmin</a:t>
            </a:r>
            <a:r>
              <a:rPr lang="fa-IR" sz="2800" dirty="0">
                <a:cs typeface="B Nazanin" panose="00000400000000000000" pitchFamily="2" charset="-78"/>
              </a:rPr>
              <a:t> چین، در آزمایشات ما شرکت کردند. مفاهیم مرکز شناختی و مقادیر </a:t>
            </a:r>
            <a:r>
              <a:rPr lang="en-US" sz="2800" dirty="0">
                <a:cs typeface="B Nazanin" panose="00000400000000000000" pitchFamily="2" charset="-78"/>
              </a:rPr>
              <a:t>DOC</a:t>
            </a:r>
            <a:r>
              <a:rPr lang="fa-IR" sz="2800" dirty="0">
                <a:cs typeface="B Nazanin" panose="00000400000000000000" pitchFamily="2" charset="-78"/>
              </a:rPr>
              <a:t> نظیر در اختیار هر کاربر قرار داده شد تا بدین طریق </a:t>
            </a:r>
            <a:r>
              <a:rPr lang="en-US" sz="2800" dirty="0">
                <a:cs typeface="B Nazanin" panose="00000400000000000000" pitchFamily="2" charset="-78"/>
              </a:rPr>
              <a:t>CS</a:t>
            </a:r>
            <a:r>
              <a:rPr lang="fa-IR" sz="2800" dirty="0">
                <a:cs typeface="B Nazanin" panose="00000400000000000000" pitchFamily="2" charset="-78"/>
              </a:rPr>
              <a:t> حوزه اقتصادی مشخص گردد، </a:t>
            </a:r>
            <a:r>
              <a:rPr lang="en-US" sz="2800" dirty="0" err="1">
                <a:cs typeface="B Nazanin" panose="00000400000000000000" pitchFamily="2" charset="-78"/>
              </a:rPr>
              <a:t>DLPers</a:t>
            </a:r>
            <a:r>
              <a:rPr lang="en-US" sz="2800" dirty="0">
                <a:cs typeface="B Nazanin" panose="00000400000000000000" pitchFamily="2" charset="-78"/>
              </a:rPr>
              <a:t> V2.0</a:t>
            </a:r>
            <a:r>
              <a:rPr lang="fa-IR" sz="2800" dirty="0">
                <a:cs typeface="B Nazanin" panose="00000400000000000000" pitchFamily="2" charset="-78"/>
              </a:rPr>
              <a:t> به اندازه  3-1 بار جستجو شده و سپس نتایج جستجو ارزیابی گردد. 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19</a:t>
            </a:r>
            <a:r>
              <a:rPr lang="en-US" sz="2400" dirty="0" smtClean="0"/>
              <a:t>/</a:t>
            </a:r>
            <a:r>
              <a:rPr lang="fa-IR" sz="2400" dirty="0" smtClean="0"/>
              <a:t>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351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DOSAM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آزمایش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 2" panose="05020102010507070707" pitchFamily="18" charset="2"/>
              <a:buChar char="&gt;"/>
            </a:pPr>
            <a:r>
              <a:rPr lang="fa-IR" sz="2800" dirty="0">
                <a:cs typeface="B Nazanin" panose="00000400000000000000" pitchFamily="2" charset="-78"/>
              </a:rPr>
              <a:t>برای ارزیابی اثرات </a:t>
            </a:r>
            <a:r>
              <a:rPr lang="en-US" sz="2800" dirty="0" smtClean="0">
                <a:cs typeface="B Nazanin" panose="00000400000000000000" pitchFamily="2" charset="-78"/>
              </a:rPr>
              <a:t>DOSAM</a:t>
            </a:r>
            <a:r>
              <a:rPr lang="fa-IR" sz="2800" dirty="0" smtClean="0">
                <a:cs typeface="B Nazanin" panose="00000400000000000000" pitchFamily="2" charset="-78"/>
              </a:rPr>
              <a:t>، </a:t>
            </a:r>
            <a:r>
              <a:rPr lang="fa-IR" sz="2800" dirty="0">
                <a:cs typeface="B Nazanin" panose="00000400000000000000" pitchFamily="2" charset="-78"/>
              </a:rPr>
              <a:t>سه آزمایش انجام گردید. اولاً، نتایج جستجوی شخصی 52 کاربر بر اساس </a:t>
            </a:r>
            <a:r>
              <a:rPr lang="en-US" sz="2800" dirty="0">
                <a:cs typeface="B Nazanin" panose="00000400000000000000" pitchFamily="2" charset="-78"/>
              </a:rPr>
              <a:t>DOSAM</a:t>
            </a:r>
            <a:r>
              <a:rPr lang="fa-IR" sz="2800" dirty="0">
                <a:cs typeface="B Nazanin" panose="00000400000000000000" pitchFamily="2" charset="-78"/>
              </a:rPr>
              <a:t> مورد ارزیابی قرار گرفت. ثانیاً، نرخ مطلوب نتایج جستجوی فردی کاربران، مورد پژوهش قرار گرفت. در انتها، نتایج جستجوی 10 جستجو بر اساس </a:t>
            </a:r>
            <a:r>
              <a:rPr lang="en-US" sz="2800" dirty="0">
                <a:cs typeface="B Nazanin" panose="00000400000000000000" pitchFamily="2" charset="-78"/>
              </a:rPr>
              <a:t>DOSAM</a:t>
            </a:r>
            <a:r>
              <a:rPr lang="fa-IR" sz="2800" dirty="0">
                <a:cs typeface="B Nazanin" panose="00000400000000000000" pitchFamily="2" charset="-78"/>
              </a:rPr>
              <a:t> با دو مدل ارائه سنتی به </a:t>
            </a:r>
            <a:r>
              <a:rPr lang="fa-IR" sz="2800" dirty="0" smtClean="0">
                <a:cs typeface="B Nazanin" panose="00000400000000000000" pitchFamily="2" charset="-78"/>
              </a:rPr>
              <a:t>نامهای</a:t>
            </a:r>
            <a:r>
              <a:rPr lang="en-US" sz="2800" dirty="0" smtClean="0">
                <a:cs typeface="B Nazanin" panose="00000400000000000000" pitchFamily="2" charset="-78"/>
              </a:rPr>
              <a:t>  </a:t>
            </a:r>
            <a:r>
              <a:rPr lang="en-US" sz="2800" dirty="0">
                <a:cs typeface="B Nazanin" panose="00000400000000000000" pitchFamily="2" charset="-78"/>
              </a:rPr>
              <a:t>representation models, Keyword Vector Model(KVM)  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ar-SA" sz="2800" dirty="0" smtClean="0">
                <a:cs typeface="B Nazanin" panose="00000400000000000000" pitchFamily="2" charset="-78"/>
              </a:rPr>
              <a:t>و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en-US" sz="2800" dirty="0">
                <a:cs typeface="B Nazanin" panose="00000400000000000000" pitchFamily="2" charset="-78"/>
              </a:rPr>
              <a:t>Hierarchical Model(HM) </a:t>
            </a:r>
            <a:r>
              <a:rPr lang="ar-SA" sz="2800" dirty="0">
                <a:cs typeface="B Nazanin" panose="00000400000000000000" pitchFamily="2" charset="-78"/>
              </a:rPr>
              <a:t>مقایسه گردید، زیرا از </a:t>
            </a:r>
            <a:r>
              <a:rPr lang="en-US" sz="2800" dirty="0">
                <a:cs typeface="B Nazanin" panose="00000400000000000000" pitchFamily="2" charset="-78"/>
              </a:rPr>
              <a:t>KVM</a:t>
            </a:r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و</a:t>
            </a:r>
            <a:r>
              <a:rPr lang="en-US" sz="2800" dirty="0" smtClean="0">
                <a:cs typeface="B Nazanin" panose="00000400000000000000" pitchFamily="2" charset="-78"/>
              </a:rPr>
              <a:t>HM </a:t>
            </a:r>
            <a:r>
              <a:rPr lang="fa-IR" sz="2800" dirty="0" smtClean="0">
                <a:cs typeface="B Nazanin" panose="00000400000000000000" pitchFamily="2" charset="-78"/>
              </a:rPr>
              <a:t> می </a:t>
            </a:r>
            <a:r>
              <a:rPr lang="fa-IR" sz="2800" dirty="0">
                <a:cs typeface="B Nazanin" panose="00000400000000000000" pitchFamily="2" charset="-78"/>
              </a:rPr>
              <a:t>توان برای معرفی ساختار شناختی فردی نیز استفاده نمود.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20</a:t>
            </a:r>
            <a:r>
              <a:rPr lang="en-US" sz="2400" dirty="0" smtClean="0"/>
              <a:t>/</a:t>
            </a:r>
            <a:r>
              <a:rPr lang="fa-IR" sz="2400" dirty="0" smtClean="0"/>
              <a:t>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401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DOSAM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آزمایش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 2" panose="05020102010507070707" pitchFamily="18" charset="2"/>
              <a:buChar char="&gt;"/>
            </a:pPr>
            <a:r>
              <a:rPr lang="fa-IR" sz="2800" b="1" u="sng" dirty="0">
                <a:cs typeface="B Nazanin" panose="00000400000000000000" pitchFamily="2" charset="-78"/>
              </a:rPr>
              <a:t>اندازه گیری و سنجش </a:t>
            </a:r>
            <a:r>
              <a:rPr lang="fa-IR" sz="2800" b="1" u="sng" dirty="0" smtClean="0">
                <a:cs typeface="B Nazanin" panose="00000400000000000000" pitchFamily="2" charset="-78"/>
              </a:rPr>
              <a:t>آزمایش</a:t>
            </a:r>
          </a:p>
          <a:p>
            <a:pPr marL="457200" indent="-457200" algn="just" rtl="1">
              <a:lnSpc>
                <a:spcPct val="150000"/>
              </a:lnSpc>
              <a:buFont typeface="Wingdings 2" panose="05020102010507070707" pitchFamily="18" charset="2"/>
              <a:buChar char="&gt;"/>
            </a:pPr>
            <a:r>
              <a:rPr lang="fa-IR" sz="2800" dirty="0">
                <a:cs typeface="B Nazanin" panose="00000400000000000000" pitchFamily="2" charset="-78"/>
              </a:rPr>
              <a:t>در آزمایشات اول و سوم، از دو معیار اندازه گیری استفاده گردید. معیار اول </a:t>
            </a:r>
            <a:r>
              <a:rPr lang="fa-IR" sz="2800" dirty="0" smtClean="0">
                <a:cs typeface="B Nazanin" panose="00000400000000000000" pitchFamily="2" charset="-78"/>
              </a:rPr>
              <a:t>پرسیژن </a:t>
            </a:r>
            <a:r>
              <a:rPr lang="fa-IR" sz="2800" dirty="0">
                <a:cs typeface="B Nazanin" panose="00000400000000000000" pitchFamily="2" charset="-78"/>
              </a:rPr>
              <a:t>( دقت </a:t>
            </a:r>
            <a:r>
              <a:rPr lang="fa-IR" sz="2800" dirty="0" smtClean="0">
                <a:cs typeface="B Nazanin" panose="00000400000000000000" pitchFamily="2" charset="-78"/>
              </a:rPr>
              <a:t>در</a:t>
            </a:r>
            <a:r>
              <a:rPr lang="en-US" sz="2800" dirty="0" smtClean="0">
                <a:cs typeface="B Nazanin" panose="00000400000000000000" pitchFamily="2" charset="-78"/>
              </a:rPr>
              <a:t>n </a:t>
            </a:r>
            <a:r>
              <a:rPr lang="fa-IR" sz="2800" dirty="0" smtClean="0">
                <a:cs typeface="B Nazanin" panose="00000400000000000000" pitchFamily="2" charset="-78"/>
              </a:rPr>
              <a:t> سند </a:t>
            </a:r>
            <a:r>
              <a:rPr lang="fa-IR" sz="2800" dirty="0">
                <a:cs typeface="B Nazanin" panose="00000400000000000000" pitchFamily="2" charset="-78"/>
              </a:rPr>
              <a:t>بازیابی شده) و دیگری </a:t>
            </a:r>
            <a:r>
              <a:rPr lang="en-US" sz="2800" dirty="0">
                <a:cs typeface="B Nazanin" panose="00000400000000000000" pitchFamily="2" charset="-78"/>
              </a:rPr>
              <a:t>MAP </a:t>
            </a:r>
            <a:r>
              <a:rPr lang="en-US" sz="2800" dirty="0" smtClean="0">
                <a:cs typeface="B Nazanin" panose="00000400000000000000" pitchFamily="2" charset="-78"/>
              </a:rPr>
              <a:t>(</a:t>
            </a:r>
            <a:r>
              <a:rPr lang="fa-IR" sz="2800" dirty="0" smtClean="0">
                <a:cs typeface="B Nazanin" panose="00000400000000000000" pitchFamily="2" charset="-78"/>
              </a:rPr>
              <a:t> متوسط </a:t>
            </a:r>
            <a:r>
              <a:rPr lang="fa-IR" sz="2800" dirty="0">
                <a:cs typeface="B Nazanin" panose="00000400000000000000" pitchFamily="2" charset="-78"/>
              </a:rPr>
              <a:t>دقت در </a:t>
            </a:r>
            <a:r>
              <a:rPr lang="en-US" sz="2800" dirty="0">
                <a:cs typeface="B Nazanin" panose="00000400000000000000" pitchFamily="2" charset="-78"/>
              </a:rPr>
              <a:t>k </a:t>
            </a:r>
            <a:r>
              <a:rPr lang="fa-IR" sz="2800" dirty="0">
                <a:cs typeface="B Nazanin" panose="00000400000000000000" pitchFamily="2" charset="-78"/>
              </a:rPr>
              <a:t>سند بازیابی شده) نام دارد. در آزمایش دوم، هدف ما تحقیق و پژوهش در مورد تعداد مطلوب و رضایت بخش نتایج جستجوی فردی بر اساس </a:t>
            </a:r>
            <a:r>
              <a:rPr lang="en-US" sz="2800" dirty="0">
                <a:cs typeface="B Nazanin" panose="00000400000000000000" pitchFamily="2" charset="-78"/>
              </a:rPr>
              <a:t>DOSAM </a:t>
            </a:r>
            <a:r>
              <a:rPr lang="fa-IR" sz="2800" dirty="0" smtClean="0">
                <a:cs typeface="B Nazanin" panose="00000400000000000000" pitchFamily="2" charset="-78"/>
              </a:rPr>
              <a:t> بود</a:t>
            </a:r>
            <a:r>
              <a:rPr lang="fa-IR" sz="2800" dirty="0">
                <a:cs typeface="B Nazanin" panose="00000400000000000000" pitchFamily="2" charset="-78"/>
              </a:rPr>
              <a:t>. در این آزمایش، هر کاربر می بایست 10 نتیجه مربوطه برتر را از 1 تا 5 درجه بندی کند، 1 با توجه به انتظارات نتیجه بسیار ضعیف و5 نتیجه بسیار خوب را نشان می دهد.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21</a:t>
            </a:r>
            <a:r>
              <a:rPr lang="en-US" sz="2400" dirty="0" smtClean="0"/>
              <a:t>/</a:t>
            </a:r>
            <a:r>
              <a:rPr lang="fa-IR" sz="2400" dirty="0" smtClean="0"/>
              <a:t>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594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DOSAM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آزمایش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آزمایش 1: ارزیابی کلی اثرات جستجوی شخصی 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 2" panose="05020102010507070707" pitchFamily="18" charset="2"/>
              <a:buChar char="&gt;"/>
            </a:pPr>
            <a:r>
              <a:rPr lang="fa-IR" sz="2800" dirty="0">
                <a:cs typeface="B Nazanin" panose="00000400000000000000" pitchFamily="2" charset="-78"/>
              </a:rPr>
              <a:t>در آزمایش 1، اثرات جستجو کلاً مورد ارزیابی قرار گرفت. این آزمایش طی دو مرحله انجام گرفت، یکی برای جستجوی شخصی بر اساس </a:t>
            </a:r>
            <a:r>
              <a:rPr lang="en-US" sz="2800" dirty="0">
                <a:cs typeface="B Nazanin" panose="00000400000000000000" pitchFamily="2" charset="-78"/>
              </a:rPr>
              <a:t>DOSAM</a:t>
            </a:r>
            <a:r>
              <a:rPr lang="fa-IR" sz="2800" dirty="0">
                <a:cs typeface="B Nazanin" panose="00000400000000000000" pitchFamily="2" charset="-78"/>
              </a:rPr>
              <a:t> و دیگری برای جستجوی ساده </a:t>
            </a:r>
            <a:r>
              <a:rPr lang="en-US" sz="2800" dirty="0" err="1">
                <a:cs typeface="B Nazanin" panose="00000400000000000000" pitchFamily="2" charset="-78"/>
              </a:rPr>
              <a:t>DLPers</a:t>
            </a:r>
            <a:r>
              <a:rPr lang="en-US" sz="2800" dirty="0">
                <a:cs typeface="B Nazanin" panose="00000400000000000000" pitchFamily="2" charset="-78"/>
              </a:rPr>
              <a:t> V2.0</a:t>
            </a:r>
            <a:r>
              <a:rPr lang="fa-IR" sz="2800" dirty="0">
                <a:cs typeface="B Nazanin" panose="00000400000000000000" pitchFamily="2" charset="-78"/>
              </a:rPr>
              <a:t>. </a:t>
            </a:r>
            <a:endParaRPr lang="en-US" sz="2800" dirty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 2" panose="05020102010507070707" pitchFamily="18" charset="2"/>
              <a:buChar char="&gt;"/>
            </a:pPr>
            <a:r>
              <a:rPr lang="ar-SA" sz="2800" dirty="0">
                <a:cs typeface="B Nazanin" panose="00000400000000000000" pitchFamily="2" charset="-78"/>
              </a:rPr>
              <a:t>درجستجوی ساده، از تکنیک های شخصی استفاده نگردید. در هر دور آزمایش، کلاً 112 جستجو از طرف 52 کاربر (حداقل یک جستجو و حداکثر 3 جستجو برای کاربر) انجام گرفت. نتایج جستجو به طور دستی و به صورت مربوط یا نامربوط مورد ارزیابی قرار گرفت</a:t>
            </a:r>
            <a:r>
              <a:rPr lang="ar-SA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22</a:t>
            </a:r>
            <a:r>
              <a:rPr lang="en-US" sz="2400" dirty="0" smtClean="0"/>
              <a:t>/</a:t>
            </a:r>
            <a:r>
              <a:rPr lang="fa-IR" sz="2400" dirty="0" smtClean="0"/>
              <a:t>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944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392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 2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2017-05-17T07:47:54Z</dcterms:modified>
</cp:coreProperties>
</file>