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5/20/2017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ابزار تحقیقاتی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روند ارتباطی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سیستم پردازشی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پنجم</a:t>
            </a:r>
          </a:p>
          <a:p>
            <a:pPr algn="ctr" rtl="1"/>
            <a:r>
              <a:rPr lang="fa-IR" sz="6600" b="1" dirty="0">
                <a:effectLst>
                  <a:outerShdw blurRad="38100" dist="38100" dir="2700000" algn="tl">
                    <a:srgbClr val="000000">
                      <a:alpha val="43137"/>
                    </a:srgbClr>
                  </a:outerShdw>
                </a:effectLst>
                <a:cs typeface="B Nazanin" panose="00000400000000000000" pitchFamily="2" charset="-78"/>
              </a:rPr>
              <a:t>سیستم پردازش کننده برنامه</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32</a:t>
            </a:r>
            <a:r>
              <a:rPr lang="en-US" sz="2400" dirty="0" smtClean="0"/>
              <a:t>/</a:t>
            </a:r>
            <a:r>
              <a:rPr lang="fa-IR" sz="2400" dirty="0" smtClean="0"/>
              <a:t>39</a:t>
            </a:r>
            <a:endParaRPr lang="en-US" dirty="0"/>
          </a:p>
        </p:txBody>
      </p:sp>
    </p:spTree>
    <p:extLst>
      <p:ext uri="{BB962C8B-B14F-4D97-AF65-F5344CB8AC3E}">
        <p14:creationId xmlns:p14="http://schemas.microsoft.com/office/powerpoint/2010/main" val="196239526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ابزار تحقیقاتی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روند ارتباطی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سیستم پردازشی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2" panose="05020102010507070707" pitchFamily="18" charset="2"/>
              <a:buChar char="&gt;"/>
            </a:pPr>
            <a:r>
              <a:rPr lang="fa-IR" sz="2800" dirty="0">
                <a:cs typeface="B Nazanin" panose="00000400000000000000" pitchFamily="2" charset="-78"/>
              </a:rPr>
              <a:t>فرایند یک رشته از اقدامات از پیش تعریف شده را دنبال می‌کند، با دنبال کردن تایید و انتشار نام‌نویسی لازم برای مقادیر پارامتری، مزایده کننده مزایده را با استفاده از </a:t>
            </a:r>
            <a:r>
              <a:rPr lang="fa-IR" sz="2800" dirty="0" smtClean="0">
                <a:cs typeface="B Nazanin" panose="00000400000000000000" pitchFamily="2" charset="-78"/>
              </a:rPr>
              <a:t>انتقال</a:t>
            </a:r>
            <a:r>
              <a:rPr lang="en-US" sz="2800" dirty="0" smtClean="0">
                <a:cs typeface="B Nazanin" panose="00000400000000000000" pitchFamily="2" charset="-78"/>
              </a:rPr>
              <a:t>broadcast </a:t>
            </a:r>
            <a:r>
              <a:rPr lang="en-US" sz="2800" dirty="0">
                <a:cs typeface="B Nazanin" panose="00000400000000000000" pitchFamily="2" charset="-78"/>
              </a:rPr>
              <a:t>datagram </a:t>
            </a:r>
            <a:r>
              <a:rPr lang="fa-IR" sz="2800" dirty="0" smtClean="0">
                <a:cs typeface="B Nazanin" panose="00000400000000000000" pitchFamily="2" charset="-78"/>
              </a:rPr>
              <a:t> شروع </a:t>
            </a:r>
            <a:r>
              <a:rPr lang="fa-IR" sz="2800" dirty="0">
                <a:cs typeface="B Nazanin" panose="00000400000000000000" pitchFamily="2" charset="-78"/>
              </a:rPr>
              <a:t>می‌کند، </a:t>
            </a:r>
            <a:r>
              <a:rPr lang="en-US" sz="2800" dirty="0">
                <a:cs typeface="B Nazanin" panose="00000400000000000000" pitchFamily="2" charset="-78"/>
              </a:rPr>
              <a:t>local DSS </a:t>
            </a:r>
            <a:r>
              <a:rPr lang="fa-IR" sz="2800" dirty="0">
                <a:cs typeface="B Nazanin" panose="00000400000000000000" pitchFamily="2" charset="-78"/>
              </a:rPr>
              <a:t>ها برای ارائه اطلاعات مزایده به هر نماینده راه‌اندازی می‌شوند. در حین مرحله جمع‌آوری مزایده ها، مزایده کننده کانال‌های ارتباطی برای هر نماینده را باز می‌کنند و به طور پیوسته هر کانال را بررسی می‌کنند تا مزایده‌های نمایندگان را در یک فهرست ارائه که به ترتیب ورودی مرتب شده‌اند، جمع‌آوری کنند.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33</a:t>
            </a:r>
            <a:r>
              <a:rPr lang="en-US" sz="2400" dirty="0" smtClean="0"/>
              <a:t>/</a:t>
            </a:r>
            <a:r>
              <a:rPr lang="fa-IR" sz="2400" dirty="0" smtClean="0"/>
              <a:t>39</a:t>
            </a:r>
            <a:endParaRPr lang="en-US" dirty="0"/>
          </a:p>
        </p:txBody>
      </p:sp>
    </p:spTree>
    <p:extLst>
      <p:ext uri="{BB962C8B-B14F-4D97-AF65-F5344CB8AC3E}">
        <p14:creationId xmlns:p14="http://schemas.microsoft.com/office/powerpoint/2010/main" val="251572972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ابزار تحقیقاتی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روند ارتباطی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سیستم پردازشی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2" panose="05020102010507070707" pitchFamily="18" charset="2"/>
              <a:buChar char="&gt;"/>
            </a:pPr>
            <a:r>
              <a:rPr lang="fa-IR" sz="2800" dirty="0">
                <a:cs typeface="B Nazanin" panose="00000400000000000000" pitchFamily="2" charset="-78"/>
              </a:rPr>
              <a:t>زمانی که همه مزایده ها جمع‌آوری‌شد، مزایده کننده پایین‌ترین مزایده برای هر آیتم را به عنوان برنده مزایده انتخاب می‌کند. یک قانون </a:t>
            </a:r>
            <a:r>
              <a:rPr lang="en-US" sz="2800" dirty="0">
                <a:cs typeface="B Nazanin" panose="00000400000000000000" pitchFamily="2" charset="-78"/>
              </a:rPr>
              <a:t>first-in-win </a:t>
            </a:r>
            <a:r>
              <a:rPr lang="fa-IR" sz="2800" dirty="0" smtClean="0">
                <a:cs typeface="B Nazanin" panose="00000400000000000000" pitchFamily="2" charset="-78"/>
              </a:rPr>
              <a:t> به عنوان</a:t>
            </a:r>
            <a:r>
              <a:rPr lang="en-US" sz="2800" dirty="0" smtClean="0">
                <a:cs typeface="B Nazanin" panose="00000400000000000000" pitchFamily="2" charset="-78"/>
              </a:rPr>
              <a:t>tie </a:t>
            </a:r>
            <a:r>
              <a:rPr lang="en-US" sz="2800" dirty="0">
                <a:cs typeface="B Nazanin" panose="00000400000000000000" pitchFamily="2" charset="-78"/>
              </a:rPr>
              <a:t>breaker </a:t>
            </a:r>
            <a:r>
              <a:rPr lang="fa-IR" sz="2800" dirty="0" smtClean="0">
                <a:cs typeface="B Nazanin" panose="00000400000000000000" pitchFamily="2" charset="-78"/>
              </a:rPr>
              <a:t> استفاده </a:t>
            </a:r>
            <a:r>
              <a:rPr lang="fa-IR" sz="2800" dirty="0">
                <a:cs typeface="B Nazanin" panose="00000400000000000000" pitchFamily="2" charset="-78"/>
              </a:rPr>
              <a:t>می‌شود. سقف قیمت‌ها یا </a:t>
            </a:r>
            <a:r>
              <a:rPr lang="en-US" sz="2800" dirty="0">
                <a:cs typeface="B Nazanin" panose="00000400000000000000" pitchFamily="2" charset="-78"/>
              </a:rPr>
              <a:t>outsourcing costs </a:t>
            </a:r>
            <a:r>
              <a:rPr lang="fa-IR" sz="2800" dirty="0" smtClean="0">
                <a:cs typeface="B Nazanin" panose="00000400000000000000" pitchFamily="2" charset="-78"/>
              </a:rPr>
              <a:t> برای </a:t>
            </a:r>
            <a:r>
              <a:rPr lang="fa-IR" sz="2800" dirty="0">
                <a:cs typeface="B Nazanin" panose="00000400000000000000" pitchFamily="2" charset="-78"/>
              </a:rPr>
              <a:t>جلوگیری از سودهای احتمالاً خیلی زیاد برای یک وظیفه استفاده می‌شود. اگر هیچ مزایده ای برروی یک وظیفه ارائه نگردد، وظیفه برای مزایده دوباره در بازه زمانی بعدی مزایده تنظیم می‌شود.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34</a:t>
            </a:r>
            <a:r>
              <a:rPr lang="en-US" sz="2400" dirty="0" smtClean="0"/>
              <a:t>/</a:t>
            </a:r>
            <a:r>
              <a:rPr lang="fa-IR" sz="2400" dirty="0" smtClean="0"/>
              <a:t>39</a:t>
            </a:r>
            <a:endParaRPr lang="en-US" dirty="0"/>
          </a:p>
        </p:txBody>
      </p:sp>
    </p:spTree>
    <p:extLst>
      <p:ext uri="{BB962C8B-B14F-4D97-AF65-F5344CB8AC3E}">
        <p14:creationId xmlns:p14="http://schemas.microsoft.com/office/powerpoint/2010/main" val="99128208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ابزار تحقیقاتی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روند ارتباطی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سیستم پردازشی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2" panose="05020102010507070707" pitchFamily="18" charset="2"/>
              <a:buChar char="&gt;"/>
            </a:pPr>
            <a:r>
              <a:rPr lang="fa-IR" sz="2800" dirty="0">
                <a:cs typeface="B Nazanin" panose="00000400000000000000" pitchFamily="2" charset="-78"/>
              </a:rPr>
              <a:t>وقتی که مراحل کامل شد، هر </a:t>
            </a:r>
            <a:r>
              <a:rPr lang="fa-IR" sz="2800" dirty="0" smtClean="0">
                <a:cs typeface="B Nazanin" panose="00000400000000000000" pitchFamily="2" charset="-78"/>
              </a:rPr>
              <a:t>ایستگاه</a:t>
            </a:r>
            <a:r>
              <a:rPr lang="en-US" sz="2800" dirty="0" smtClean="0">
                <a:cs typeface="B Nazanin" panose="00000400000000000000" pitchFamily="2" charset="-78"/>
              </a:rPr>
              <a:t>local </a:t>
            </a:r>
            <a:r>
              <a:rPr lang="fa-IR" sz="2800" dirty="0" smtClean="0">
                <a:cs typeface="B Nazanin" panose="00000400000000000000" pitchFamily="2" charset="-78"/>
              </a:rPr>
              <a:t> از </a:t>
            </a:r>
            <a:r>
              <a:rPr lang="fa-IR" sz="2800" dirty="0">
                <a:cs typeface="B Nazanin" panose="00000400000000000000" pitchFamily="2" charset="-78"/>
              </a:rPr>
              <a:t>میزان مزایده های برنده شده باخبر می‌گردد، و متوجه می‌شود که کدام مزایده ها را برده و کدام مزایده ها را از دست داده است. به برندگان یک زمان مشخص داده می‌شود تا تصمیمات آزمایشی شان را بر روی درآمدهای مزایده تغییردهند. زمانی که این مرحله کامل شود، سیستم بازه زمانی دوم در حلقة مزایده را شروع می‌کند. زمانی که آخرین مزایده در بازه زمانی مشخص کامل شد، مزایده کننده "پایان مزایده" را اعلام می‌کند تا همه فرایندها تعطیل شود.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821471"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35</a:t>
            </a:r>
            <a:r>
              <a:rPr lang="en-US" sz="2400" dirty="0" smtClean="0"/>
              <a:t>/</a:t>
            </a:r>
            <a:r>
              <a:rPr lang="fa-IR" sz="2400" dirty="0" smtClean="0"/>
              <a:t>39</a:t>
            </a:r>
            <a:endParaRPr lang="en-US" dirty="0"/>
          </a:p>
        </p:txBody>
      </p:sp>
    </p:spTree>
    <p:extLst>
      <p:ext uri="{BB962C8B-B14F-4D97-AF65-F5344CB8AC3E}">
        <p14:creationId xmlns:p14="http://schemas.microsoft.com/office/powerpoint/2010/main" val="300539204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324</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 2</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2017-05-20T08:32:28Z</dcterms:modified>
</cp:coreProperties>
</file>