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پیش زمینه پزشکی </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یادگیری </a:t>
            </a:r>
            <a:r>
              <a:rPr lang="en-US" sz="1400" b="1" dirty="0">
                <a:solidFill>
                  <a:schemeClr val="bg1"/>
                </a:solidFill>
                <a:cs typeface="B Nazanin" panose="00000400000000000000" pitchFamily="2" charset="-78"/>
              </a:rPr>
              <a:t>FCM </a:t>
            </a: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آزمایشات محاسبه ای</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36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4400" b="1" dirty="0">
                <a:effectLst>
                  <a:outerShdw blurRad="38100" dist="38100" dir="2700000" algn="tl">
                    <a:srgbClr val="000000">
                      <a:alpha val="43137"/>
                    </a:srgbClr>
                  </a:outerShdw>
                </a:effectLst>
                <a:cs typeface="B Nazanin" panose="00000400000000000000" pitchFamily="2" charset="-78"/>
              </a:rPr>
              <a:t>نگاشت شناختی فازی – پیش زمینه نظری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38</a:t>
            </a:r>
            <a:endParaRPr lang="en-US" dirty="0"/>
          </a:p>
        </p:txBody>
      </p:sp>
      <p:sp>
        <p:nvSpPr>
          <p:cNvPr id="25" name="TextBox 24"/>
          <p:cNvSpPr txBox="1"/>
          <p:nvPr/>
        </p:nvSpPr>
        <p:spPr>
          <a:xfrm>
            <a:off x="6289893" y="5983134"/>
            <a:ext cx="1506822"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a:solidFill>
                  <a:schemeClr val="bg1"/>
                </a:solidFill>
                <a:cs typeface="B Nazanin" panose="00000400000000000000" pitchFamily="2" charset="-78"/>
              </a:rPr>
              <a:t>نگاشت شناختی فازی</a:t>
            </a:r>
            <a:endParaRPr lang="en-US" sz="14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1040319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پیش زمینه پزشکی </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یادگیری </a:t>
            </a:r>
            <a:r>
              <a:rPr lang="en-US" sz="1400" b="1" dirty="0">
                <a:solidFill>
                  <a:schemeClr val="bg1"/>
                </a:solidFill>
                <a:cs typeface="B Nazanin" panose="00000400000000000000" pitchFamily="2" charset="-78"/>
              </a:rPr>
              <a:t>FCM </a:t>
            </a: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آزمایشات محاسبه ای</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نگاشت های شناختی فازی یک توسعه ای از نگاشت های شناختی را تشکیل می دهند که دارای ویژگی های اصلی منطق فازی وشبکه های عصبی هستند.این نگاشت ها برای اولین بار </a:t>
            </a:r>
            <a:r>
              <a:rPr lang="fa-IR" sz="2800" dirty="0" smtClean="0">
                <a:cs typeface="B Nazanin" panose="00000400000000000000" pitchFamily="2" charset="-78"/>
              </a:rPr>
              <a:t>توسط</a:t>
            </a:r>
            <a:r>
              <a:rPr lang="en-US" sz="2800" dirty="0" err="1" smtClean="0">
                <a:cs typeface="B Nazanin" panose="00000400000000000000" pitchFamily="2" charset="-78"/>
              </a:rPr>
              <a:t>kosko</a:t>
            </a:r>
            <a:r>
              <a:rPr lang="en-US" sz="2800" dirty="0" smtClean="0">
                <a:cs typeface="B Nazanin" panose="00000400000000000000" pitchFamily="2" charset="-78"/>
              </a:rPr>
              <a:t> </a:t>
            </a:r>
            <a:r>
              <a:rPr lang="fa-IR" sz="2800" dirty="0" smtClean="0">
                <a:cs typeface="B Nazanin" panose="00000400000000000000" pitchFamily="2" charset="-78"/>
              </a:rPr>
              <a:t> به </a:t>
            </a:r>
            <a:r>
              <a:rPr lang="fa-IR" sz="2800" dirty="0">
                <a:cs typeface="B Nazanin" panose="00000400000000000000" pitchFamily="2" charset="-78"/>
              </a:rPr>
              <a:t>عنوان گراف های جهت دار مثبت برای رائه استدلال علی و پردازش استنباط محاسباتی ، استخراج یک بازنمایی نمادی برلی توصیف و مدلسازی یک سیستم معرفی شد.این نگاشت ها حوزه های خطی را با استفاده از گره های مفهوم </a:t>
            </a:r>
            <a:r>
              <a:rPr lang="fa-IR" sz="2800" dirty="0" smtClean="0">
                <a:cs typeface="B Nazanin" panose="00000400000000000000" pitchFamily="2" charset="-78"/>
              </a:rPr>
              <a:t>ها (</a:t>
            </a:r>
            <a:r>
              <a:rPr lang="fa-IR" sz="2800" dirty="0">
                <a:cs typeface="B Nazanin" panose="00000400000000000000" pitchFamily="2" charset="-78"/>
              </a:rPr>
              <a:t>متغیرها</a:t>
            </a:r>
            <a:r>
              <a:rPr lang="fa-IR" sz="2800" dirty="0" smtClean="0">
                <a:cs typeface="B Nazanin" panose="00000400000000000000" pitchFamily="2" charset="-78"/>
              </a:rPr>
              <a:t>، حالت </a:t>
            </a:r>
            <a:r>
              <a:rPr lang="fa-IR" sz="2800" dirty="0">
                <a:cs typeface="B Nazanin" panose="00000400000000000000" pitchFamily="2" charset="-78"/>
              </a:rPr>
              <a:t>ها) و رابطه های علامت دار فازی بین آنها توصیف می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38</a:t>
            </a:r>
            <a:endParaRPr lang="en-US" dirty="0"/>
          </a:p>
        </p:txBody>
      </p:sp>
      <p:sp>
        <p:nvSpPr>
          <p:cNvPr id="25" name="TextBox 24"/>
          <p:cNvSpPr txBox="1"/>
          <p:nvPr/>
        </p:nvSpPr>
        <p:spPr>
          <a:xfrm>
            <a:off x="6289893" y="5983134"/>
            <a:ext cx="1506822"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a:solidFill>
                  <a:schemeClr val="bg1"/>
                </a:solidFill>
                <a:cs typeface="B Nazanin" panose="00000400000000000000" pitchFamily="2" charset="-78"/>
              </a:rPr>
              <a:t>نگاشت شناختی فازی</a:t>
            </a:r>
            <a:endParaRPr lang="en-US" sz="14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069609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پیش زمینه پزشکی </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یادگیری </a:t>
            </a:r>
            <a:r>
              <a:rPr lang="en-US" sz="1400" b="1" dirty="0">
                <a:solidFill>
                  <a:schemeClr val="bg1"/>
                </a:solidFill>
                <a:cs typeface="B Nazanin" panose="00000400000000000000" pitchFamily="2" charset="-78"/>
              </a:rPr>
              <a:t>FCM </a:t>
            </a: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آزمایشات محاسبه ای</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.گراف نمونه </a:t>
            </a:r>
            <a:r>
              <a:rPr lang="en-US" sz="2800" dirty="0">
                <a:cs typeface="B Nazanin" panose="00000400000000000000" pitchFamily="2" charset="-78"/>
              </a:rPr>
              <a:t>FCM</a:t>
            </a:r>
            <a:r>
              <a:rPr lang="fa-IR" sz="2800" dirty="0">
                <a:cs typeface="B Nazanin" panose="00000400000000000000" pitchFamily="2" charset="-78"/>
              </a:rPr>
              <a:t> با سه مفهوم و دو کمان در نمودار 1 نشان داده می شود.مفهوم ها می توانند به قابل مشاهده های معین اندازه گیری شده درقدم های </a:t>
            </a:r>
            <a:r>
              <a:rPr lang="fa-IR" sz="2800" dirty="0" smtClean="0">
                <a:cs typeface="B Nazanin" panose="00000400000000000000" pitchFamily="2" charset="-78"/>
              </a:rPr>
              <a:t>زمانی</a:t>
            </a:r>
            <a:r>
              <a:rPr lang="en-US" sz="2800" dirty="0" smtClean="0">
                <a:cs typeface="B Nazanin" panose="00000400000000000000" pitchFamily="2" charset="-78"/>
              </a:rPr>
              <a:t>t</a:t>
            </a:r>
            <a:r>
              <a:rPr lang="en-US" sz="2800" baseline="-25000" dirty="0" smtClean="0">
                <a:cs typeface="B Nazanin" panose="00000400000000000000" pitchFamily="2" charset="-78"/>
              </a:rPr>
              <a:t>1</a:t>
            </a:r>
            <a:r>
              <a:rPr lang="en-US" sz="2800" dirty="0">
                <a:cs typeface="B Nazanin" panose="00000400000000000000" pitchFamily="2" charset="-78"/>
              </a:rPr>
              <a:t>, t</a:t>
            </a:r>
            <a:r>
              <a:rPr lang="en-US" sz="2800" baseline="-25000" dirty="0">
                <a:cs typeface="B Nazanin" panose="00000400000000000000" pitchFamily="2" charset="-78"/>
              </a:rPr>
              <a:t>2</a:t>
            </a:r>
            <a:r>
              <a:rPr lang="en-US" sz="2800" dirty="0">
                <a:cs typeface="B Nazanin" panose="00000400000000000000" pitchFamily="2" charset="-78"/>
              </a:rPr>
              <a:t>, t</a:t>
            </a:r>
            <a:r>
              <a:rPr lang="en-US" sz="2800" baseline="-25000" dirty="0">
                <a:cs typeface="B Nazanin" panose="00000400000000000000" pitchFamily="2" charset="-78"/>
              </a:rPr>
              <a:t>3</a:t>
            </a:r>
            <a:r>
              <a:rPr lang="en-US" sz="2800" dirty="0">
                <a:cs typeface="B Nazanin" panose="00000400000000000000" pitchFamily="2" charset="-78"/>
              </a:rPr>
              <a:t> </a:t>
            </a:r>
            <a:r>
              <a:rPr lang="fa-IR" sz="2800" dirty="0" smtClean="0">
                <a:cs typeface="B Nazanin" panose="00000400000000000000" pitchFamily="2" charset="-78"/>
              </a:rPr>
              <a:t> نگاشت </a:t>
            </a:r>
            <a:r>
              <a:rPr lang="fa-IR" sz="2800" dirty="0">
                <a:cs typeface="B Nazanin" panose="00000400000000000000" pitchFamily="2" charset="-78"/>
              </a:rPr>
              <a:t>شوند.برای نمونه مفهوم</a:t>
            </a:r>
            <a:r>
              <a:rPr lang="en-US" sz="2800" dirty="0">
                <a:cs typeface="B Nazanin" panose="00000400000000000000" pitchFamily="2" charset="-78"/>
              </a:rPr>
              <a:t>c</a:t>
            </a:r>
            <a:r>
              <a:rPr lang="en-US" sz="2800" baseline="-25000" dirty="0">
                <a:cs typeface="B Nazanin" panose="00000400000000000000" pitchFamily="2" charset="-78"/>
              </a:rPr>
              <a:t>1 </a:t>
            </a:r>
            <a:r>
              <a:rPr lang="en-US" sz="2800" dirty="0">
                <a:cs typeface="B Nazanin" panose="00000400000000000000" pitchFamily="2" charset="-78"/>
              </a:rPr>
              <a:t> </a:t>
            </a:r>
            <a:r>
              <a:rPr lang="fa-IR" sz="2800" dirty="0" smtClean="0">
                <a:cs typeface="B Nazanin" panose="00000400000000000000" pitchFamily="2" charset="-78"/>
              </a:rPr>
              <a:t> را </a:t>
            </a:r>
            <a:r>
              <a:rPr lang="fa-IR" sz="2800" dirty="0">
                <a:cs typeface="B Nazanin" panose="00000400000000000000" pitchFamily="2" charset="-78"/>
              </a:rPr>
              <a:t>می توان از طریق ردیابی سلول های باکتری در خون شناسایی کرد، </a:t>
            </a:r>
            <a:r>
              <a:rPr lang="en-US" sz="2800" dirty="0" smtClean="0">
                <a:cs typeface="B Nazanin" panose="00000400000000000000" pitchFamily="2" charset="-78"/>
              </a:rPr>
              <a:t>c</a:t>
            </a:r>
            <a:r>
              <a:rPr lang="en-US" sz="2800" baseline="-25000" dirty="0" smtClean="0">
                <a:cs typeface="B Nazanin" panose="00000400000000000000" pitchFamily="2" charset="-78"/>
              </a:rPr>
              <a:t>2</a:t>
            </a:r>
            <a:r>
              <a:rPr lang="fa-IR" sz="2800" baseline="-25000" dirty="0" smtClean="0">
                <a:cs typeface="B Nazanin" panose="00000400000000000000" pitchFamily="2" charset="-78"/>
              </a:rPr>
              <a:t> </a:t>
            </a:r>
            <a:r>
              <a:rPr lang="fa-IR" sz="2800" dirty="0" smtClean="0">
                <a:cs typeface="B Nazanin" panose="00000400000000000000" pitchFamily="2" charset="-78"/>
              </a:rPr>
              <a:t>را </a:t>
            </a:r>
            <a:r>
              <a:rPr lang="fa-IR" sz="2800" dirty="0">
                <a:cs typeface="B Nazanin" panose="00000400000000000000" pitchFamily="2" charset="-78"/>
              </a:rPr>
              <a:t>می توان به دمای خون نگاشت کرد،مفهوم  </a:t>
            </a:r>
            <a:r>
              <a:rPr lang="en-US" sz="2800" dirty="0">
                <a:cs typeface="B Nazanin" panose="00000400000000000000" pitchFamily="2" charset="-78"/>
              </a:rPr>
              <a:t>c</a:t>
            </a:r>
            <a:r>
              <a:rPr lang="en-US" sz="2800" baseline="-25000" dirty="0">
                <a:cs typeface="B Nazanin" panose="00000400000000000000" pitchFamily="2" charset="-78"/>
              </a:rPr>
              <a:t>3</a:t>
            </a:r>
            <a:r>
              <a:rPr lang="fa-IR" sz="2800" dirty="0">
                <a:cs typeface="B Nazanin" panose="00000400000000000000" pitchFamily="2" charset="-78"/>
              </a:rPr>
              <a:t>شکایت بیمار را به عنوان نمونه سر درد را بیان می کند. ضمنا بدون توجه به نوع </a:t>
            </a:r>
            <a:r>
              <a:rPr lang="fa-IR" sz="2800" dirty="0" smtClean="0">
                <a:cs typeface="B Nazanin" panose="00000400000000000000" pitchFamily="2" charset="-78"/>
              </a:rPr>
              <a:t>مقادیر (</a:t>
            </a:r>
            <a:r>
              <a:rPr lang="fa-IR" sz="2800" dirty="0">
                <a:cs typeface="B Nazanin" panose="00000400000000000000" pitchFamily="2" charset="-78"/>
              </a:rPr>
              <a:t>عددی یا نمادی) هر مفهوم در </a:t>
            </a:r>
            <a:r>
              <a:rPr lang="en-US" sz="2800" dirty="0">
                <a:cs typeface="B Nazanin" panose="00000400000000000000" pitchFamily="2" charset="-78"/>
              </a:rPr>
              <a:t>FCM</a:t>
            </a:r>
            <a:r>
              <a:rPr lang="fa-IR" sz="2800" dirty="0">
                <a:cs typeface="B Nazanin" panose="00000400000000000000" pitchFamily="2" charset="-78"/>
              </a:rPr>
              <a:t> در داخل داده های موقتی قابل تفسیر است که در نمودار 2 نشان داده شده است.</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38</a:t>
            </a:r>
            <a:endParaRPr lang="en-US" dirty="0"/>
          </a:p>
        </p:txBody>
      </p:sp>
      <p:sp>
        <p:nvSpPr>
          <p:cNvPr id="25" name="TextBox 24"/>
          <p:cNvSpPr txBox="1"/>
          <p:nvPr/>
        </p:nvSpPr>
        <p:spPr>
          <a:xfrm>
            <a:off x="6289893" y="5983134"/>
            <a:ext cx="1506822"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a:solidFill>
                  <a:schemeClr val="bg1"/>
                </a:solidFill>
                <a:cs typeface="B Nazanin" panose="00000400000000000000" pitchFamily="2" charset="-78"/>
              </a:rPr>
              <a:t>نگاشت شناختی فازی</a:t>
            </a:r>
            <a:endParaRPr lang="en-US" sz="14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5125829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پیش زمینه پزشکی </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یادگیری </a:t>
            </a:r>
            <a:r>
              <a:rPr lang="en-US" sz="1400" b="1" dirty="0">
                <a:solidFill>
                  <a:schemeClr val="bg1"/>
                </a:solidFill>
                <a:cs typeface="B Nazanin" panose="00000400000000000000" pitchFamily="2" charset="-78"/>
              </a:rPr>
              <a:t>FCM </a:t>
            </a: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آزمایشات محاسبه ای</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r>
              <a:rPr lang="fa-IR" sz="2500" dirty="0">
                <a:cs typeface="B Nazanin" panose="00000400000000000000" pitchFamily="2" charset="-78"/>
              </a:rPr>
              <a:t>نمودار 2:</a:t>
            </a:r>
            <a:r>
              <a:rPr lang="en-US" sz="2500" dirty="0">
                <a:cs typeface="B Nazanin" panose="00000400000000000000" pitchFamily="2" charset="-78"/>
              </a:rPr>
              <a:t>FCM-I</a:t>
            </a:r>
            <a:r>
              <a:rPr lang="fa-IR" sz="2500" dirty="0">
                <a:cs typeface="B Nazanin" panose="00000400000000000000" pitchFamily="2" charset="-78"/>
              </a:rPr>
              <a:t> برای افق پیش بینی </a:t>
            </a:r>
            <a:r>
              <a:rPr lang="en-US" sz="2500" dirty="0">
                <a:cs typeface="B Nazanin" panose="00000400000000000000" pitchFamily="2" charset="-78"/>
              </a:rPr>
              <a:t>h = 1,|w</a:t>
            </a:r>
            <a:r>
              <a:rPr lang="en-US" sz="2500" baseline="-25000" dirty="0">
                <a:cs typeface="B Nazanin" panose="00000400000000000000" pitchFamily="2" charset="-78"/>
              </a:rPr>
              <a:t>ij</a:t>
            </a:r>
            <a:r>
              <a:rPr lang="en-US" sz="2500" dirty="0">
                <a:cs typeface="B Nazanin" panose="00000400000000000000" pitchFamily="2" charset="-78"/>
              </a:rPr>
              <a:t>| ≥ 0.3</a:t>
            </a:r>
            <a:r>
              <a:rPr lang="fa-IR" sz="2500" dirty="0">
                <a:cs typeface="B Nazanin" panose="00000400000000000000" pitchFamily="2" charset="-78"/>
              </a:rPr>
              <a:t> .</a:t>
            </a:r>
            <a:endParaRPr lang="en-US" sz="25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38</a:t>
            </a:r>
            <a:endParaRPr lang="en-US" dirty="0"/>
          </a:p>
        </p:txBody>
      </p:sp>
      <p:sp>
        <p:nvSpPr>
          <p:cNvPr id="25" name="TextBox 24"/>
          <p:cNvSpPr txBox="1"/>
          <p:nvPr/>
        </p:nvSpPr>
        <p:spPr>
          <a:xfrm>
            <a:off x="6289893" y="5983134"/>
            <a:ext cx="1506822"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a:solidFill>
                  <a:schemeClr val="bg1"/>
                </a:solidFill>
                <a:cs typeface="B Nazanin" panose="00000400000000000000" pitchFamily="2" charset="-78"/>
              </a:rPr>
              <a:t>نگاشت شناختی فازی</a:t>
            </a:r>
            <a:endParaRPr lang="en-US" sz="1400" b="1"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1478495" y="628541"/>
            <a:ext cx="6318220" cy="3777617"/>
          </a:xfrm>
          <a:prstGeom prst="rect">
            <a:avLst/>
          </a:prstGeom>
        </p:spPr>
      </p:pic>
    </p:spTree>
    <p:extLst>
      <p:ext uri="{BB962C8B-B14F-4D97-AF65-F5344CB8AC3E}">
        <p14:creationId xmlns:p14="http://schemas.microsoft.com/office/powerpoint/2010/main" val="42011028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295</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2017-05-22T08:25:51Z</dcterms:modified>
</cp:coreProperties>
</file>