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92" r:id="rId1"/>
  </p:sldMasterIdLst>
  <p:sldIdLst>
    <p:sldId id="256" r:id="rId2"/>
    <p:sldId id="257" r:id="rId3"/>
    <p:sldId id="258" r:id="rId4"/>
    <p:sldId id="259"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A731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7400" autoAdjust="0"/>
    <p:restoredTop sz="94660"/>
  </p:normalViewPr>
  <p:slideViewPr>
    <p:cSldViewPr snapToGrid="0">
      <p:cViewPr varScale="1">
        <p:scale>
          <a:sx n="74" d="100"/>
          <a:sy n="74" d="100"/>
        </p:scale>
        <p:origin x="780" y="54"/>
      </p:cViewPr>
      <p:guideLst>
        <p:guide orient="horz" pos="2160"/>
        <p:guide pos="2880"/>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5/21/2017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843072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5/21/2017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502190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5/21/2017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763456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5/21/2017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347904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smtClean="0"/>
              <a:t>Click to edit Master title style</a:t>
            </a:r>
            <a:endParaRPr lang="en-US"/>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5/21/2017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610909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5/21/2017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014594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CFC436C-4D9D-4627-9D98-4A15F1D889EB}" type="datetimeFigureOut">
              <a:rPr lang="en-US" smtClean="0">
                <a:solidFill>
                  <a:prstClr val="black">
                    <a:tint val="75000"/>
                  </a:prstClr>
                </a:solidFill>
              </a:rPr>
              <a:pPr/>
              <a:t>5/21/2017</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901987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CFC436C-4D9D-4627-9D98-4A15F1D889EB}" type="datetimeFigureOut">
              <a:rPr lang="en-US" smtClean="0">
                <a:solidFill>
                  <a:prstClr val="black">
                    <a:tint val="75000"/>
                  </a:prstClr>
                </a:solidFill>
              </a:rPr>
              <a:pPr/>
              <a:t>5/21/2017</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643390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CFC436C-4D9D-4627-9D98-4A15F1D889EB}" type="datetimeFigureOut">
              <a:rPr lang="en-US" smtClean="0">
                <a:solidFill>
                  <a:prstClr val="black">
                    <a:tint val="75000"/>
                  </a:prstClr>
                </a:solidFill>
              </a:rPr>
              <a:pPr/>
              <a:t>5/21/2017</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251022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5/21/2017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40210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5/21/2017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586557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BCFC436C-4D9D-4627-9D98-4A15F1D889EB}" type="datetimeFigureOut">
              <a:rPr lang="en-US" smtClean="0"/>
              <a:t>5/21/2017</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D3D688C-C062-40ED-BD6C-ADA8FBA67D79}" type="slidenum">
              <a:rPr lang="en-US" smtClean="0"/>
              <a:t>‹#›</a:t>
            </a:fld>
            <a:endParaRPr lang="en-US"/>
          </a:p>
        </p:txBody>
      </p:sp>
    </p:spTree>
    <p:extLst>
      <p:ext uri="{BB962C8B-B14F-4D97-AF65-F5344CB8AC3E}">
        <p14:creationId xmlns:p14="http://schemas.microsoft.com/office/powerpoint/2010/main" val="164141529"/>
      </p:ext>
    </p:extLst>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ounded Rectangle 22"/>
          <p:cNvSpPr/>
          <p:nvPr/>
        </p:nvSpPr>
        <p:spPr>
          <a:xfrm>
            <a:off x="1557478" y="6436862"/>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8" name="TextBox 27"/>
          <p:cNvSpPr txBox="1"/>
          <p:nvPr/>
        </p:nvSpPr>
        <p:spPr>
          <a:xfrm>
            <a:off x="7796715" y="5991246"/>
            <a:ext cx="1171216" cy="400110"/>
          </a:xfrm>
          <a:prstGeom prst="rect">
            <a:avLst/>
          </a:prstGeom>
          <a:noFill/>
        </p:spPr>
        <p:txBody>
          <a:bodyPr wrap="square" rtlCol="0">
            <a:spAutoFit/>
          </a:bodyPr>
          <a:lstStyle/>
          <a:p>
            <a:pPr algn="ctr" rtl="1"/>
            <a:r>
              <a:rPr lang="fa-IR" sz="2000" dirty="0">
                <a:solidFill>
                  <a:schemeClr val="bg1"/>
                </a:solidFill>
                <a:cs typeface="B Nazanin" panose="00000400000000000000" pitchFamily="2" charset="-78"/>
              </a:rPr>
              <a:t>چکیده</a:t>
            </a:r>
            <a:endParaRPr lang="en-US" sz="2000" dirty="0">
              <a:solidFill>
                <a:schemeClr val="bg1"/>
              </a:solidFill>
              <a:cs typeface="B Nazanin" panose="00000400000000000000" pitchFamily="2" charset="-78"/>
            </a:endParaRPr>
          </a:p>
        </p:txBody>
      </p:sp>
      <p:sp>
        <p:nvSpPr>
          <p:cNvPr id="29" name="TextBox 28"/>
          <p:cNvSpPr txBox="1"/>
          <p:nvPr/>
        </p:nvSpPr>
        <p:spPr>
          <a:xfrm>
            <a:off x="6320357" y="5983134"/>
            <a:ext cx="1476358" cy="400110"/>
          </a:xfrm>
          <a:prstGeom prst="rect">
            <a:avLst/>
          </a:prstGeom>
          <a:noFill/>
        </p:spPr>
        <p:txBody>
          <a:bodyPr wrap="square" rtlCol="0">
            <a:spAutoFit/>
          </a:bodyPr>
          <a:lstStyle/>
          <a:p>
            <a:pPr algn="ctr" rtl="1"/>
            <a:r>
              <a:rPr lang="fa-IR" sz="2000" dirty="0">
                <a:solidFill>
                  <a:schemeClr val="bg1"/>
                </a:solidFill>
                <a:cs typeface="B Nazanin" panose="00000400000000000000" pitchFamily="2" charset="-78"/>
              </a:rPr>
              <a:t>مقدمه</a:t>
            </a:r>
            <a:endParaRPr lang="en-US" sz="2000" dirty="0">
              <a:solidFill>
                <a:schemeClr val="bg1"/>
              </a:solidFill>
              <a:cs typeface="B Nazanin" panose="00000400000000000000" pitchFamily="2" charset="-78"/>
            </a:endParaRPr>
          </a:p>
        </p:txBody>
      </p:sp>
      <p:sp>
        <p:nvSpPr>
          <p:cNvPr id="30" name="TextBox 29"/>
          <p:cNvSpPr txBox="1"/>
          <p:nvPr/>
        </p:nvSpPr>
        <p:spPr>
          <a:xfrm>
            <a:off x="4827498" y="5983134"/>
            <a:ext cx="1462395" cy="400110"/>
          </a:xfrm>
          <a:prstGeom prst="rect">
            <a:avLst/>
          </a:prstGeom>
          <a:noFill/>
        </p:spPr>
        <p:txBody>
          <a:bodyPr wrap="square" rtlCol="0">
            <a:spAutoFit/>
          </a:bodyPr>
          <a:lstStyle/>
          <a:p>
            <a:pPr algn="ctr" rtl="1"/>
            <a:r>
              <a:rPr lang="fa-IR" sz="2000" dirty="0">
                <a:solidFill>
                  <a:schemeClr val="bg1"/>
                </a:solidFill>
                <a:cs typeface="B Nazanin" panose="00000400000000000000" pitchFamily="2" charset="-78"/>
              </a:rPr>
              <a:t>توسعه نرم افزار</a:t>
            </a:r>
            <a:endParaRPr lang="en-US" sz="2000" dirty="0">
              <a:solidFill>
                <a:schemeClr val="bg1"/>
              </a:solidFill>
              <a:cs typeface="B Nazanin" panose="00000400000000000000" pitchFamily="2" charset="-78"/>
            </a:endParaRPr>
          </a:p>
        </p:txBody>
      </p:sp>
      <p:sp>
        <p:nvSpPr>
          <p:cNvPr id="31" name="TextBox 30"/>
          <p:cNvSpPr txBox="1"/>
          <p:nvPr/>
        </p:nvSpPr>
        <p:spPr>
          <a:xfrm>
            <a:off x="3439225" y="5994838"/>
            <a:ext cx="1381291" cy="40011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en-US" sz="2000" dirty="0">
                <a:solidFill>
                  <a:schemeClr val="bg1"/>
                </a:solidFill>
                <a:cs typeface="B Nazanin" panose="00000400000000000000" pitchFamily="2" charset="-78"/>
              </a:rPr>
              <a:t>CRC</a:t>
            </a:r>
          </a:p>
        </p:txBody>
      </p:sp>
      <p:sp>
        <p:nvSpPr>
          <p:cNvPr id="32" name="TextBox 31"/>
          <p:cNvSpPr txBox="1"/>
          <p:nvPr/>
        </p:nvSpPr>
        <p:spPr>
          <a:xfrm>
            <a:off x="1733781" y="5983133"/>
            <a:ext cx="1670440" cy="400110"/>
          </a:xfrm>
          <a:prstGeom prst="rect">
            <a:avLst/>
          </a:prstGeom>
          <a:noFill/>
        </p:spPr>
        <p:txBody>
          <a:bodyPr wrap="square" rtlCol="0">
            <a:spAutoFit/>
          </a:bodyPr>
          <a:lstStyle/>
          <a:p>
            <a:pPr algn="ctr" rtl="1"/>
            <a:r>
              <a:rPr lang="fa-IR" sz="2000" dirty="0">
                <a:solidFill>
                  <a:schemeClr val="bg1"/>
                </a:solidFill>
                <a:cs typeface="B Nazanin" panose="00000400000000000000" pitchFamily="2" charset="-78"/>
              </a:rPr>
              <a:t>کار آینده</a:t>
            </a:r>
            <a:endParaRPr lang="en-US" sz="2000" dirty="0">
              <a:solidFill>
                <a:schemeClr val="bg1"/>
              </a:solidFill>
              <a:cs typeface="B Nazanin" panose="00000400000000000000" pitchFamily="2" charset="-78"/>
            </a:endParaRPr>
          </a:p>
        </p:txBody>
      </p:sp>
      <p:sp>
        <p:nvSpPr>
          <p:cNvPr id="33" name="TextBox 32"/>
          <p:cNvSpPr txBox="1"/>
          <p:nvPr/>
        </p:nvSpPr>
        <p:spPr>
          <a:xfrm>
            <a:off x="226959" y="5967890"/>
            <a:ext cx="1506821" cy="400110"/>
          </a:xfrm>
          <a:prstGeom prst="rect">
            <a:avLst/>
          </a:prstGeom>
          <a:noFill/>
        </p:spPr>
        <p:txBody>
          <a:bodyPr wrap="square" rtlCol="0">
            <a:spAutoFit/>
          </a:bodyPr>
          <a:lstStyle/>
          <a:p>
            <a:pPr algn="ctr" rtl="1"/>
            <a:r>
              <a:rPr lang="fa-IR" sz="2000" dirty="0" smtClean="0">
                <a:solidFill>
                  <a:schemeClr val="bg1"/>
                </a:solidFill>
                <a:cs typeface="B Nazanin" panose="00000400000000000000" pitchFamily="2" charset="-78"/>
              </a:rPr>
              <a:t>پیشنهادات</a:t>
            </a:r>
            <a:endParaRPr lang="en-US" sz="2000" dirty="0">
              <a:solidFill>
                <a:schemeClr val="bg1"/>
              </a:solidFill>
              <a:cs typeface="B Nazanin" panose="00000400000000000000" pitchFamily="2" charset="-78"/>
            </a:endParaRPr>
          </a:p>
        </p:txBody>
      </p:sp>
      <p:sp>
        <p:nvSpPr>
          <p:cNvPr id="34" name="Rounded Rectangle 33"/>
          <p:cNvSpPr/>
          <p:nvPr/>
        </p:nvSpPr>
        <p:spPr>
          <a:xfrm>
            <a:off x="3289046" y="642926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5" name="Rounded Rectangle 34"/>
          <p:cNvSpPr/>
          <p:nvPr/>
        </p:nvSpPr>
        <p:spPr>
          <a:xfrm>
            <a:off x="4680310" y="642213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6" name="Rounded Rectangle 35"/>
          <p:cNvSpPr/>
          <p:nvPr/>
        </p:nvSpPr>
        <p:spPr>
          <a:xfrm>
            <a:off x="6137516" y="6409910"/>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7" name="Rounded Rectangle 36"/>
          <p:cNvSpPr/>
          <p:nvPr/>
        </p:nvSpPr>
        <p:spPr>
          <a:xfrm>
            <a:off x="7754082" y="641899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271174" y="168442"/>
            <a:ext cx="8652346" cy="5097923"/>
          </a:xfrm>
          <a:prstGeom prst="rect">
            <a:avLst/>
          </a:prstGeom>
          <a:noFill/>
        </p:spPr>
        <p:txBody>
          <a:bodyPr wrap="square" rtlCol="0" anchor="ctr">
            <a:noAutofit/>
          </a:bodyPr>
          <a:lstStyle/>
          <a:p>
            <a:pPr algn="just" rtl="1">
              <a:lnSpc>
                <a:spcPct val="150000"/>
              </a:lnSpc>
            </a:pPr>
            <a:r>
              <a:rPr lang="en-US" sz="2800" b="1" u="sng" dirty="0">
                <a:cs typeface="B Nazanin" panose="00000400000000000000" pitchFamily="2" charset="-78"/>
              </a:rPr>
              <a:t>CRC Design Assistant </a:t>
            </a:r>
            <a:endParaRPr lang="fa-IR" sz="2800" b="1" u="sng" dirty="0" smtClean="0">
              <a:cs typeface="B Nazanin" panose="00000400000000000000" pitchFamily="2" charset="-78"/>
            </a:endParaRPr>
          </a:p>
          <a:p>
            <a:pPr marL="457200" indent="-457200" algn="just" rtl="1">
              <a:lnSpc>
                <a:spcPct val="150000"/>
              </a:lnSpc>
              <a:buFont typeface="Wingdings" panose="05000000000000000000" pitchFamily="2" charset="2"/>
              <a:buChar char="E"/>
            </a:pPr>
            <a:r>
              <a:rPr lang="fa-IR" sz="2600" dirty="0">
                <a:cs typeface="B Nazanin" panose="00000400000000000000" pitchFamily="2" charset="-78"/>
              </a:rPr>
              <a:t>سیستم </a:t>
            </a:r>
            <a:r>
              <a:rPr lang="en-US" sz="2600" dirty="0">
                <a:cs typeface="B Nazanin" panose="00000400000000000000" pitchFamily="2" charset="-78"/>
              </a:rPr>
              <a:t>CRC</a:t>
            </a:r>
            <a:r>
              <a:rPr lang="fa-IR" sz="2600" dirty="0">
                <a:cs typeface="B Nazanin" panose="00000400000000000000" pitchFamily="2" charset="-78"/>
              </a:rPr>
              <a:t> نرم افزاری است که </a:t>
            </a:r>
            <a:r>
              <a:rPr lang="en-US" sz="2600" dirty="0">
                <a:cs typeface="B Nazanin" panose="00000400000000000000" pitchFamily="2" charset="-78"/>
              </a:rPr>
              <a:t>CRC Design Assistant</a:t>
            </a:r>
            <a:r>
              <a:rPr lang="fa-IR" sz="2600" dirty="0">
                <a:cs typeface="B Nazanin" panose="00000400000000000000" pitchFamily="2" charset="-78"/>
              </a:rPr>
              <a:t> را اجرا می کند. </a:t>
            </a:r>
            <a:r>
              <a:rPr lang="en-US" sz="2600" dirty="0">
                <a:cs typeface="B Nazanin" panose="00000400000000000000" pitchFamily="2" charset="-78"/>
              </a:rPr>
              <a:t>CRC Design Assistant</a:t>
            </a:r>
            <a:r>
              <a:rPr lang="fa-IR" sz="2600" dirty="0">
                <a:cs typeface="B Nazanin" panose="00000400000000000000" pitchFamily="2" charset="-78"/>
              </a:rPr>
              <a:t> </a:t>
            </a:r>
            <a:r>
              <a:rPr lang="fa-IR" sz="2600" dirty="0" smtClean="0">
                <a:cs typeface="B Nazanin" panose="00000400000000000000" pitchFamily="2" charset="-78"/>
              </a:rPr>
              <a:t>در </a:t>
            </a:r>
            <a:r>
              <a:rPr lang="fa-IR" sz="2600" dirty="0">
                <a:cs typeface="B Nazanin" panose="00000400000000000000" pitchFamily="2" charset="-78"/>
              </a:rPr>
              <a:t>ابتدا فرض می شد که به دانشجویان در ایجاد برنامه های نرم افزاری دنیای واقعی کمک می کند. </a:t>
            </a:r>
            <a:r>
              <a:rPr lang="fa-IR" sz="2600" dirty="0" smtClean="0">
                <a:cs typeface="B Nazanin" panose="00000400000000000000" pitchFamily="2" charset="-78"/>
              </a:rPr>
              <a:t>دانشجویانی تجربه </a:t>
            </a:r>
            <a:r>
              <a:rPr lang="fa-IR" sz="2600" dirty="0">
                <a:cs typeface="B Nazanin" panose="00000400000000000000" pitchFamily="2" charset="-78"/>
              </a:rPr>
              <a:t>لازم برای ساخت یک طراحی قیاسی مؤثر را دارند. خصوصا دانشجویان در مشاهده طراحی، پیگیری تغییرات طراحی، نگهداری لیست مسئولیت های سیستم وقتی که کلاس ها حذف می شوند، بازبینی اسناد وقتی که طراحی ها تغییر می یابند، و نمایش طراحی برای اعضای دیگر تیم و مشاهده کنندگان مشکل دارند. هدف این ابزار </a:t>
            </a:r>
            <a:r>
              <a:rPr lang="fa-IR" sz="2600" dirty="0" smtClean="0">
                <a:cs typeface="B Nazanin" panose="00000400000000000000" pitchFamily="2" charset="-78"/>
              </a:rPr>
              <a:t>کم </a:t>
            </a:r>
            <a:r>
              <a:rPr lang="fa-IR" sz="2600" dirty="0">
                <a:cs typeface="B Nazanin" panose="00000400000000000000" pitchFamily="2" charset="-78"/>
              </a:rPr>
              <a:t>کردن این مشکلات </a:t>
            </a:r>
            <a:r>
              <a:rPr lang="fa-IR" sz="2600" dirty="0" smtClean="0">
                <a:cs typeface="B Nazanin" panose="00000400000000000000" pitchFamily="2" charset="-78"/>
              </a:rPr>
              <a:t>است.</a:t>
            </a:r>
            <a:endParaRPr lang="en-US" sz="2600" dirty="0">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Action Button: Return 21">
            <a:hlinkClick r:id="" action="ppaction://hlinkshowjump?jump=lastslideviewed" highlightClick="1"/>
          </p:cNvPr>
          <p:cNvSpPr/>
          <p:nvPr/>
        </p:nvSpPr>
        <p:spPr>
          <a:xfrm>
            <a:off x="757989" y="5266366"/>
            <a:ext cx="457200" cy="486236"/>
          </a:xfrm>
          <a:prstGeom prst="actionButtonReturn">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333123"/>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t>23</a:t>
            </a:r>
            <a:r>
              <a:rPr lang="en-US" sz="2400" dirty="0" smtClean="0"/>
              <a:t>/</a:t>
            </a:r>
            <a:r>
              <a:rPr lang="fa-IR" sz="2400" dirty="0" smtClean="0"/>
              <a:t>35</a:t>
            </a:r>
            <a:endParaRPr lang="en-US" dirty="0"/>
          </a:p>
        </p:txBody>
      </p:sp>
    </p:spTree>
    <p:extLst>
      <p:ext uri="{BB962C8B-B14F-4D97-AF65-F5344CB8AC3E}">
        <p14:creationId xmlns:p14="http://schemas.microsoft.com/office/powerpoint/2010/main" val="3263131229"/>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ounded Rectangle 22"/>
          <p:cNvSpPr/>
          <p:nvPr/>
        </p:nvSpPr>
        <p:spPr>
          <a:xfrm>
            <a:off x="1557478" y="6436862"/>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8" name="TextBox 27"/>
          <p:cNvSpPr txBox="1"/>
          <p:nvPr/>
        </p:nvSpPr>
        <p:spPr>
          <a:xfrm>
            <a:off x="7796715" y="5991246"/>
            <a:ext cx="1171216" cy="400110"/>
          </a:xfrm>
          <a:prstGeom prst="rect">
            <a:avLst/>
          </a:prstGeom>
          <a:noFill/>
        </p:spPr>
        <p:txBody>
          <a:bodyPr wrap="square" rtlCol="0">
            <a:spAutoFit/>
          </a:bodyPr>
          <a:lstStyle/>
          <a:p>
            <a:pPr algn="ctr" rtl="1"/>
            <a:r>
              <a:rPr lang="fa-IR" sz="2000" dirty="0">
                <a:solidFill>
                  <a:schemeClr val="bg1"/>
                </a:solidFill>
                <a:cs typeface="B Nazanin" panose="00000400000000000000" pitchFamily="2" charset="-78"/>
              </a:rPr>
              <a:t>چکیده</a:t>
            </a:r>
            <a:endParaRPr lang="en-US" sz="2000" dirty="0">
              <a:solidFill>
                <a:schemeClr val="bg1"/>
              </a:solidFill>
              <a:cs typeface="B Nazanin" panose="00000400000000000000" pitchFamily="2" charset="-78"/>
            </a:endParaRPr>
          </a:p>
        </p:txBody>
      </p:sp>
      <p:sp>
        <p:nvSpPr>
          <p:cNvPr id="29" name="TextBox 28"/>
          <p:cNvSpPr txBox="1"/>
          <p:nvPr/>
        </p:nvSpPr>
        <p:spPr>
          <a:xfrm>
            <a:off x="6320357" y="5983134"/>
            <a:ext cx="1476358" cy="400110"/>
          </a:xfrm>
          <a:prstGeom prst="rect">
            <a:avLst/>
          </a:prstGeom>
          <a:noFill/>
        </p:spPr>
        <p:txBody>
          <a:bodyPr wrap="square" rtlCol="0">
            <a:spAutoFit/>
          </a:bodyPr>
          <a:lstStyle/>
          <a:p>
            <a:pPr algn="ctr" rtl="1"/>
            <a:r>
              <a:rPr lang="fa-IR" sz="2000" dirty="0">
                <a:solidFill>
                  <a:schemeClr val="bg1"/>
                </a:solidFill>
                <a:cs typeface="B Nazanin" panose="00000400000000000000" pitchFamily="2" charset="-78"/>
              </a:rPr>
              <a:t>مقدمه</a:t>
            </a:r>
            <a:endParaRPr lang="en-US" sz="2000" dirty="0">
              <a:solidFill>
                <a:schemeClr val="bg1"/>
              </a:solidFill>
              <a:cs typeface="B Nazanin" panose="00000400000000000000" pitchFamily="2" charset="-78"/>
            </a:endParaRPr>
          </a:p>
        </p:txBody>
      </p:sp>
      <p:sp>
        <p:nvSpPr>
          <p:cNvPr id="30" name="TextBox 29"/>
          <p:cNvSpPr txBox="1"/>
          <p:nvPr/>
        </p:nvSpPr>
        <p:spPr>
          <a:xfrm>
            <a:off x="4827498" y="5983134"/>
            <a:ext cx="1462395" cy="400110"/>
          </a:xfrm>
          <a:prstGeom prst="rect">
            <a:avLst/>
          </a:prstGeom>
          <a:noFill/>
        </p:spPr>
        <p:txBody>
          <a:bodyPr wrap="square" rtlCol="0">
            <a:spAutoFit/>
          </a:bodyPr>
          <a:lstStyle/>
          <a:p>
            <a:pPr algn="ctr" rtl="1"/>
            <a:r>
              <a:rPr lang="fa-IR" sz="2000" dirty="0">
                <a:solidFill>
                  <a:schemeClr val="bg1"/>
                </a:solidFill>
                <a:cs typeface="B Nazanin" panose="00000400000000000000" pitchFamily="2" charset="-78"/>
              </a:rPr>
              <a:t>توسعه نرم افزار</a:t>
            </a:r>
            <a:endParaRPr lang="en-US" sz="2000" dirty="0">
              <a:solidFill>
                <a:schemeClr val="bg1"/>
              </a:solidFill>
              <a:cs typeface="B Nazanin" panose="00000400000000000000" pitchFamily="2" charset="-78"/>
            </a:endParaRPr>
          </a:p>
        </p:txBody>
      </p:sp>
      <p:sp>
        <p:nvSpPr>
          <p:cNvPr id="31" name="TextBox 30"/>
          <p:cNvSpPr txBox="1"/>
          <p:nvPr/>
        </p:nvSpPr>
        <p:spPr>
          <a:xfrm>
            <a:off x="3439225" y="5994838"/>
            <a:ext cx="1381291" cy="40011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en-US" sz="2000" dirty="0">
                <a:solidFill>
                  <a:schemeClr val="bg1"/>
                </a:solidFill>
                <a:cs typeface="B Nazanin" panose="00000400000000000000" pitchFamily="2" charset="-78"/>
              </a:rPr>
              <a:t>CRC</a:t>
            </a:r>
          </a:p>
        </p:txBody>
      </p:sp>
      <p:sp>
        <p:nvSpPr>
          <p:cNvPr id="32" name="TextBox 31"/>
          <p:cNvSpPr txBox="1"/>
          <p:nvPr/>
        </p:nvSpPr>
        <p:spPr>
          <a:xfrm>
            <a:off x="1733781" y="5983133"/>
            <a:ext cx="1670440" cy="400110"/>
          </a:xfrm>
          <a:prstGeom prst="rect">
            <a:avLst/>
          </a:prstGeom>
          <a:noFill/>
        </p:spPr>
        <p:txBody>
          <a:bodyPr wrap="square" rtlCol="0">
            <a:spAutoFit/>
          </a:bodyPr>
          <a:lstStyle/>
          <a:p>
            <a:pPr algn="ctr" rtl="1"/>
            <a:r>
              <a:rPr lang="fa-IR" sz="2000" dirty="0">
                <a:solidFill>
                  <a:schemeClr val="bg1"/>
                </a:solidFill>
                <a:cs typeface="B Nazanin" panose="00000400000000000000" pitchFamily="2" charset="-78"/>
              </a:rPr>
              <a:t>کار آینده</a:t>
            </a:r>
            <a:endParaRPr lang="en-US" sz="2000" dirty="0">
              <a:solidFill>
                <a:schemeClr val="bg1"/>
              </a:solidFill>
              <a:cs typeface="B Nazanin" panose="00000400000000000000" pitchFamily="2" charset="-78"/>
            </a:endParaRPr>
          </a:p>
        </p:txBody>
      </p:sp>
      <p:sp>
        <p:nvSpPr>
          <p:cNvPr id="33" name="TextBox 32"/>
          <p:cNvSpPr txBox="1"/>
          <p:nvPr/>
        </p:nvSpPr>
        <p:spPr>
          <a:xfrm>
            <a:off x="226959" y="5967890"/>
            <a:ext cx="1506821" cy="400110"/>
          </a:xfrm>
          <a:prstGeom prst="rect">
            <a:avLst/>
          </a:prstGeom>
          <a:noFill/>
        </p:spPr>
        <p:txBody>
          <a:bodyPr wrap="square" rtlCol="0">
            <a:spAutoFit/>
          </a:bodyPr>
          <a:lstStyle/>
          <a:p>
            <a:pPr algn="ctr" rtl="1"/>
            <a:r>
              <a:rPr lang="fa-IR" sz="2000" dirty="0" smtClean="0">
                <a:solidFill>
                  <a:schemeClr val="bg1"/>
                </a:solidFill>
                <a:cs typeface="B Nazanin" panose="00000400000000000000" pitchFamily="2" charset="-78"/>
              </a:rPr>
              <a:t>پیشنهادات</a:t>
            </a:r>
            <a:endParaRPr lang="en-US" sz="2000" dirty="0">
              <a:solidFill>
                <a:schemeClr val="bg1"/>
              </a:solidFill>
              <a:cs typeface="B Nazanin" panose="00000400000000000000" pitchFamily="2" charset="-78"/>
            </a:endParaRPr>
          </a:p>
        </p:txBody>
      </p:sp>
      <p:sp>
        <p:nvSpPr>
          <p:cNvPr id="34" name="Rounded Rectangle 33"/>
          <p:cNvSpPr/>
          <p:nvPr/>
        </p:nvSpPr>
        <p:spPr>
          <a:xfrm>
            <a:off x="3289046" y="642926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5" name="Rounded Rectangle 34"/>
          <p:cNvSpPr/>
          <p:nvPr/>
        </p:nvSpPr>
        <p:spPr>
          <a:xfrm>
            <a:off x="4680310" y="642213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6" name="Rounded Rectangle 35"/>
          <p:cNvSpPr/>
          <p:nvPr/>
        </p:nvSpPr>
        <p:spPr>
          <a:xfrm>
            <a:off x="6137516" y="6409910"/>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7" name="Rounded Rectangle 36"/>
          <p:cNvSpPr/>
          <p:nvPr/>
        </p:nvSpPr>
        <p:spPr>
          <a:xfrm>
            <a:off x="7754082" y="641899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271174" y="168442"/>
            <a:ext cx="8652346" cy="5097923"/>
          </a:xfrm>
          <a:prstGeom prst="rect">
            <a:avLst/>
          </a:prstGeom>
          <a:noFill/>
        </p:spPr>
        <p:txBody>
          <a:bodyPr wrap="square" rtlCol="0" anchor="ctr">
            <a:noAutofit/>
          </a:bodyPr>
          <a:lstStyle/>
          <a:p>
            <a:pPr algn="just" rtl="1">
              <a:lnSpc>
                <a:spcPct val="150000"/>
              </a:lnSpc>
            </a:pPr>
            <a:r>
              <a:rPr lang="fa-IR" sz="2800" b="1" u="sng" dirty="0">
                <a:cs typeface="B Nazanin" panose="00000400000000000000" pitchFamily="2" charset="-78"/>
              </a:rPr>
              <a:t>طراحی </a:t>
            </a:r>
            <a:r>
              <a:rPr lang="en-US" sz="2800" b="1" u="sng" dirty="0" smtClean="0">
                <a:cs typeface="B Nazanin" panose="00000400000000000000" pitchFamily="2" charset="-78"/>
              </a:rPr>
              <a:t>CRC</a:t>
            </a:r>
            <a:endParaRPr lang="fa-IR" sz="2800" b="1" u="sng" dirty="0" smtClean="0">
              <a:cs typeface="B Nazanin" panose="00000400000000000000" pitchFamily="2" charset="-78"/>
            </a:endParaRPr>
          </a:p>
          <a:p>
            <a:pPr marL="457200" indent="-457200" algn="just" rtl="1">
              <a:lnSpc>
                <a:spcPct val="150000"/>
              </a:lnSpc>
              <a:buFont typeface="Wingdings" panose="05000000000000000000" pitchFamily="2" charset="2"/>
              <a:buChar char="E"/>
            </a:pPr>
            <a:r>
              <a:rPr lang="fa-IR" sz="2800" dirty="0">
                <a:cs typeface="B Nazanin" panose="00000400000000000000" pitchFamily="2" charset="-78"/>
              </a:rPr>
              <a:t>سیستم </a:t>
            </a:r>
            <a:r>
              <a:rPr lang="en-US" sz="2800" dirty="0">
                <a:cs typeface="B Nazanin" panose="00000400000000000000" pitchFamily="2" charset="-78"/>
              </a:rPr>
              <a:t>CRC </a:t>
            </a:r>
            <a:r>
              <a:rPr lang="fa-IR" sz="2800" dirty="0" smtClean="0">
                <a:cs typeface="B Nazanin" panose="00000400000000000000" pitchFamily="2" charset="-78"/>
              </a:rPr>
              <a:t> از </a:t>
            </a:r>
            <a:r>
              <a:rPr lang="fa-IR" sz="2800" dirty="0">
                <a:cs typeface="B Nazanin" panose="00000400000000000000" pitchFamily="2" charset="-78"/>
              </a:rPr>
              <a:t>یک پایگاه داده و یک سری کلاس تشکیل شده است. طرح پایگاه داده در شکل 3 نشان داده شده است. پایگاه داده همه اطلاعات مورد نیاز برای کلاس ها، مسئولیت ها، کنتراکت ها، زیرسیستم ها، کاربران، و اسناد را ذخیره می کند. سیستم ابزاری فراهم می کند که به اعضای تیم اجازه میدهد تا کارهای خود را ثبت کنند تا ارتباط با اعضای دیگر تیم را آسان سازد.</a:t>
            </a:r>
            <a:endParaRPr lang="fa-IR" sz="2800" dirty="0" smtClean="0">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Action Button: Return 21">
            <a:hlinkClick r:id="" action="ppaction://hlinkshowjump?jump=lastslideviewed" highlightClick="1"/>
          </p:cNvPr>
          <p:cNvSpPr/>
          <p:nvPr/>
        </p:nvSpPr>
        <p:spPr>
          <a:xfrm>
            <a:off x="757989" y="5266366"/>
            <a:ext cx="457200" cy="486236"/>
          </a:xfrm>
          <a:prstGeom prst="actionButtonReturn">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t>24</a:t>
            </a:r>
            <a:r>
              <a:rPr lang="en-US" sz="2400" dirty="0" smtClean="0"/>
              <a:t>/</a:t>
            </a:r>
            <a:r>
              <a:rPr lang="fa-IR" sz="2400" dirty="0" smtClean="0"/>
              <a:t>35</a:t>
            </a:r>
            <a:endParaRPr lang="en-US" dirty="0"/>
          </a:p>
        </p:txBody>
      </p:sp>
    </p:spTree>
    <p:extLst>
      <p:ext uri="{BB962C8B-B14F-4D97-AF65-F5344CB8AC3E}">
        <p14:creationId xmlns:p14="http://schemas.microsoft.com/office/powerpoint/2010/main" val="4080115048"/>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ounded Rectangle 22"/>
          <p:cNvSpPr/>
          <p:nvPr/>
        </p:nvSpPr>
        <p:spPr>
          <a:xfrm>
            <a:off x="1557478" y="6436862"/>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8" name="TextBox 27"/>
          <p:cNvSpPr txBox="1"/>
          <p:nvPr/>
        </p:nvSpPr>
        <p:spPr>
          <a:xfrm>
            <a:off x="7796715" y="5991246"/>
            <a:ext cx="1171216" cy="400110"/>
          </a:xfrm>
          <a:prstGeom prst="rect">
            <a:avLst/>
          </a:prstGeom>
          <a:noFill/>
        </p:spPr>
        <p:txBody>
          <a:bodyPr wrap="square" rtlCol="0">
            <a:spAutoFit/>
          </a:bodyPr>
          <a:lstStyle/>
          <a:p>
            <a:pPr algn="ctr" rtl="1"/>
            <a:r>
              <a:rPr lang="fa-IR" sz="2000" dirty="0">
                <a:solidFill>
                  <a:schemeClr val="bg1"/>
                </a:solidFill>
                <a:cs typeface="B Nazanin" panose="00000400000000000000" pitchFamily="2" charset="-78"/>
              </a:rPr>
              <a:t>چکیده</a:t>
            </a:r>
            <a:endParaRPr lang="en-US" sz="2000" dirty="0">
              <a:solidFill>
                <a:schemeClr val="bg1"/>
              </a:solidFill>
              <a:cs typeface="B Nazanin" panose="00000400000000000000" pitchFamily="2" charset="-78"/>
            </a:endParaRPr>
          </a:p>
        </p:txBody>
      </p:sp>
      <p:sp>
        <p:nvSpPr>
          <p:cNvPr id="29" name="TextBox 28"/>
          <p:cNvSpPr txBox="1"/>
          <p:nvPr/>
        </p:nvSpPr>
        <p:spPr>
          <a:xfrm>
            <a:off x="6320357" y="5983134"/>
            <a:ext cx="1476358" cy="400110"/>
          </a:xfrm>
          <a:prstGeom prst="rect">
            <a:avLst/>
          </a:prstGeom>
          <a:noFill/>
        </p:spPr>
        <p:txBody>
          <a:bodyPr wrap="square" rtlCol="0">
            <a:spAutoFit/>
          </a:bodyPr>
          <a:lstStyle/>
          <a:p>
            <a:pPr algn="ctr" rtl="1"/>
            <a:r>
              <a:rPr lang="fa-IR" sz="2000" dirty="0">
                <a:solidFill>
                  <a:schemeClr val="bg1"/>
                </a:solidFill>
                <a:cs typeface="B Nazanin" panose="00000400000000000000" pitchFamily="2" charset="-78"/>
              </a:rPr>
              <a:t>مقدمه</a:t>
            </a:r>
            <a:endParaRPr lang="en-US" sz="2000" dirty="0">
              <a:solidFill>
                <a:schemeClr val="bg1"/>
              </a:solidFill>
              <a:cs typeface="B Nazanin" panose="00000400000000000000" pitchFamily="2" charset="-78"/>
            </a:endParaRPr>
          </a:p>
        </p:txBody>
      </p:sp>
      <p:sp>
        <p:nvSpPr>
          <p:cNvPr id="30" name="TextBox 29"/>
          <p:cNvSpPr txBox="1"/>
          <p:nvPr/>
        </p:nvSpPr>
        <p:spPr>
          <a:xfrm>
            <a:off x="4827498" y="5983134"/>
            <a:ext cx="1462395" cy="400110"/>
          </a:xfrm>
          <a:prstGeom prst="rect">
            <a:avLst/>
          </a:prstGeom>
          <a:noFill/>
        </p:spPr>
        <p:txBody>
          <a:bodyPr wrap="square" rtlCol="0">
            <a:spAutoFit/>
          </a:bodyPr>
          <a:lstStyle/>
          <a:p>
            <a:pPr algn="ctr" rtl="1"/>
            <a:r>
              <a:rPr lang="fa-IR" sz="2000" dirty="0">
                <a:solidFill>
                  <a:schemeClr val="bg1"/>
                </a:solidFill>
                <a:cs typeface="B Nazanin" panose="00000400000000000000" pitchFamily="2" charset="-78"/>
              </a:rPr>
              <a:t>توسعه نرم افزار</a:t>
            </a:r>
            <a:endParaRPr lang="en-US" sz="2000" dirty="0">
              <a:solidFill>
                <a:schemeClr val="bg1"/>
              </a:solidFill>
              <a:cs typeface="B Nazanin" panose="00000400000000000000" pitchFamily="2" charset="-78"/>
            </a:endParaRPr>
          </a:p>
        </p:txBody>
      </p:sp>
      <p:sp>
        <p:nvSpPr>
          <p:cNvPr id="31" name="TextBox 30"/>
          <p:cNvSpPr txBox="1"/>
          <p:nvPr/>
        </p:nvSpPr>
        <p:spPr>
          <a:xfrm>
            <a:off x="3439225" y="5994838"/>
            <a:ext cx="1381291" cy="40011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en-US" sz="2000" dirty="0">
                <a:solidFill>
                  <a:schemeClr val="bg1"/>
                </a:solidFill>
                <a:cs typeface="B Nazanin" panose="00000400000000000000" pitchFamily="2" charset="-78"/>
              </a:rPr>
              <a:t>CRC</a:t>
            </a:r>
          </a:p>
        </p:txBody>
      </p:sp>
      <p:sp>
        <p:nvSpPr>
          <p:cNvPr id="32" name="TextBox 31"/>
          <p:cNvSpPr txBox="1"/>
          <p:nvPr/>
        </p:nvSpPr>
        <p:spPr>
          <a:xfrm>
            <a:off x="1733781" y="5983133"/>
            <a:ext cx="1670440" cy="400110"/>
          </a:xfrm>
          <a:prstGeom prst="rect">
            <a:avLst/>
          </a:prstGeom>
          <a:noFill/>
        </p:spPr>
        <p:txBody>
          <a:bodyPr wrap="square" rtlCol="0">
            <a:spAutoFit/>
          </a:bodyPr>
          <a:lstStyle/>
          <a:p>
            <a:pPr algn="ctr" rtl="1"/>
            <a:r>
              <a:rPr lang="fa-IR" sz="2000" dirty="0">
                <a:solidFill>
                  <a:schemeClr val="bg1"/>
                </a:solidFill>
                <a:cs typeface="B Nazanin" panose="00000400000000000000" pitchFamily="2" charset="-78"/>
              </a:rPr>
              <a:t>کار آینده</a:t>
            </a:r>
            <a:endParaRPr lang="en-US" sz="2000" dirty="0">
              <a:solidFill>
                <a:schemeClr val="bg1"/>
              </a:solidFill>
              <a:cs typeface="B Nazanin" panose="00000400000000000000" pitchFamily="2" charset="-78"/>
            </a:endParaRPr>
          </a:p>
        </p:txBody>
      </p:sp>
      <p:sp>
        <p:nvSpPr>
          <p:cNvPr id="33" name="TextBox 32"/>
          <p:cNvSpPr txBox="1"/>
          <p:nvPr/>
        </p:nvSpPr>
        <p:spPr>
          <a:xfrm>
            <a:off x="226959" y="5967890"/>
            <a:ext cx="1506821" cy="400110"/>
          </a:xfrm>
          <a:prstGeom prst="rect">
            <a:avLst/>
          </a:prstGeom>
          <a:noFill/>
        </p:spPr>
        <p:txBody>
          <a:bodyPr wrap="square" rtlCol="0">
            <a:spAutoFit/>
          </a:bodyPr>
          <a:lstStyle/>
          <a:p>
            <a:pPr algn="ctr" rtl="1"/>
            <a:r>
              <a:rPr lang="fa-IR" sz="2000" dirty="0" smtClean="0">
                <a:solidFill>
                  <a:schemeClr val="bg1"/>
                </a:solidFill>
                <a:cs typeface="B Nazanin" panose="00000400000000000000" pitchFamily="2" charset="-78"/>
              </a:rPr>
              <a:t>پیشنهادات</a:t>
            </a:r>
            <a:endParaRPr lang="en-US" sz="2000" dirty="0">
              <a:solidFill>
                <a:schemeClr val="bg1"/>
              </a:solidFill>
              <a:cs typeface="B Nazanin" panose="00000400000000000000" pitchFamily="2" charset="-78"/>
            </a:endParaRPr>
          </a:p>
        </p:txBody>
      </p:sp>
      <p:sp>
        <p:nvSpPr>
          <p:cNvPr id="34" name="Rounded Rectangle 33"/>
          <p:cNvSpPr/>
          <p:nvPr/>
        </p:nvSpPr>
        <p:spPr>
          <a:xfrm>
            <a:off x="3289046" y="642926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5" name="Rounded Rectangle 34"/>
          <p:cNvSpPr/>
          <p:nvPr/>
        </p:nvSpPr>
        <p:spPr>
          <a:xfrm>
            <a:off x="4680310" y="642213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6" name="Rounded Rectangle 35"/>
          <p:cNvSpPr/>
          <p:nvPr/>
        </p:nvSpPr>
        <p:spPr>
          <a:xfrm>
            <a:off x="6137516" y="6409910"/>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7" name="Rounded Rectangle 36"/>
          <p:cNvSpPr/>
          <p:nvPr/>
        </p:nvSpPr>
        <p:spPr>
          <a:xfrm>
            <a:off x="7754082" y="641899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271174" y="168442"/>
            <a:ext cx="8652346" cy="5097923"/>
          </a:xfrm>
          <a:prstGeom prst="rect">
            <a:avLst/>
          </a:prstGeom>
          <a:noFill/>
        </p:spPr>
        <p:txBody>
          <a:bodyPr wrap="square" rtlCol="0" anchor="t">
            <a:noAutofit/>
          </a:bodyPr>
          <a:lstStyle/>
          <a:p>
            <a:pPr algn="just" rtl="1">
              <a:lnSpc>
                <a:spcPct val="150000"/>
              </a:lnSpc>
            </a:pPr>
            <a:endParaRPr lang="fa-IR" sz="2800" dirty="0" smtClean="0">
              <a:cs typeface="B Nazanin" panose="00000400000000000000" pitchFamily="2" charset="-78"/>
            </a:endParaRPr>
          </a:p>
          <a:p>
            <a:pPr algn="just" rtl="1">
              <a:lnSpc>
                <a:spcPct val="150000"/>
              </a:lnSpc>
            </a:pPr>
            <a:endParaRPr lang="fa-IR" sz="2800" dirty="0">
              <a:cs typeface="B Nazanin" panose="00000400000000000000" pitchFamily="2" charset="-78"/>
            </a:endParaRPr>
          </a:p>
          <a:p>
            <a:pPr algn="just" rtl="1">
              <a:lnSpc>
                <a:spcPct val="150000"/>
              </a:lnSpc>
            </a:pPr>
            <a:endParaRPr lang="fa-IR" sz="2800" dirty="0" smtClean="0">
              <a:cs typeface="B Nazanin" panose="00000400000000000000" pitchFamily="2" charset="-78"/>
            </a:endParaRPr>
          </a:p>
          <a:p>
            <a:pPr algn="just" rtl="1">
              <a:lnSpc>
                <a:spcPct val="150000"/>
              </a:lnSpc>
            </a:pPr>
            <a:endParaRPr lang="fa-IR" sz="2800" dirty="0">
              <a:cs typeface="B Nazanin" panose="00000400000000000000" pitchFamily="2" charset="-78"/>
            </a:endParaRPr>
          </a:p>
          <a:p>
            <a:pPr algn="just" rtl="1">
              <a:lnSpc>
                <a:spcPct val="150000"/>
              </a:lnSpc>
            </a:pPr>
            <a:endParaRPr lang="fa-IR" sz="2800" dirty="0" smtClean="0">
              <a:cs typeface="B Nazanin" panose="00000400000000000000" pitchFamily="2" charset="-78"/>
            </a:endParaRPr>
          </a:p>
          <a:p>
            <a:pPr algn="just" rtl="1">
              <a:lnSpc>
                <a:spcPct val="150000"/>
              </a:lnSpc>
            </a:pPr>
            <a:endParaRPr lang="fa-IR" sz="2800" dirty="0">
              <a:cs typeface="B Nazanin" panose="00000400000000000000" pitchFamily="2" charset="-78"/>
            </a:endParaRPr>
          </a:p>
          <a:p>
            <a:pPr algn="just" rtl="1">
              <a:lnSpc>
                <a:spcPct val="150000"/>
              </a:lnSpc>
            </a:pPr>
            <a:endParaRPr lang="fa-IR" sz="2800" dirty="0" smtClean="0">
              <a:cs typeface="B Nazanin" panose="00000400000000000000" pitchFamily="2" charset="-78"/>
            </a:endParaRPr>
          </a:p>
          <a:p>
            <a:pPr algn="just" rtl="1">
              <a:lnSpc>
                <a:spcPct val="150000"/>
              </a:lnSpc>
            </a:pPr>
            <a:endParaRPr lang="fa-IR" sz="1200" dirty="0">
              <a:cs typeface="B Nazanin" panose="00000400000000000000" pitchFamily="2" charset="-78"/>
            </a:endParaRPr>
          </a:p>
          <a:p>
            <a:pPr algn="ctr" rtl="1">
              <a:lnSpc>
                <a:spcPct val="150000"/>
              </a:lnSpc>
            </a:pPr>
            <a:r>
              <a:rPr lang="fa-IR" sz="2500" dirty="0" smtClean="0">
                <a:cs typeface="B Nazanin" panose="00000400000000000000" pitchFamily="2" charset="-78"/>
              </a:rPr>
              <a:t>شکل </a:t>
            </a:r>
            <a:r>
              <a:rPr lang="fa-IR" sz="2500" dirty="0">
                <a:cs typeface="B Nazanin" panose="00000400000000000000" pitchFamily="2" charset="-78"/>
              </a:rPr>
              <a:t>3- شمای پایگاه داده برای </a:t>
            </a:r>
            <a:r>
              <a:rPr lang="en-US" sz="2500" dirty="0">
                <a:cs typeface="B Nazanin" panose="00000400000000000000" pitchFamily="2" charset="-78"/>
              </a:rPr>
              <a:t>CRC Design Assistant</a:t>
            </a:r>
            <a:endParaRPr lang="fa-IR" sz="2500" dirty="0" smtClean="0">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Action Button: Return 21">
            <a:hlinkClick r:id="" action="ppaction://hlinkshowjump?jump=lastslideviewed" highlightClick="1"/>
          </p:cNvPr>
          <p:cNvSpPr/>
          <p:nvPr/>
        </p:nvSpPr>
        <p:spPr>
          <a:xfrm>
            <a:off x="757989" y="5266366"/>
            <a:ext cx="457200" cy="486236"/>
          </a:xfrm>
          <a:prstGeom prst="actionButtonReturn">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t>25</a:t>
            </a:r>
            <a:r>
              <a:rPr lang="en-US" sz="2400" dirty="0" smtClean="0"/>
              <a:t>/</a:t>
            </a:r>
            <a:r>
              <a:rPr lang="fa-IR" sz="2400" dirty="0" smtClean="0"/>
              <a:t>35</a:t>
            </a:r>
            <a:endParaRPr lang="en-US" dirty="0"/>
          </a:p>
        </p:txBody>
      </p:sp>
      <p:pic>
        <p:nvPicPr>
          <p:cNvPr id="25" name="Picture 24"/>
          <p:cNvPicPr/>
          <p:nvPr/>
        </p:nvPicPr>
        <p:blipFill>
          <a:blip r:embed="rId2"/>
          <a:stretch>
            <a:fillRect/>
          </a:stretch>
        </p:blipFill>
        <p:spPr>
          <a:xfrm>
            <a:off x="1095031" y="531673"/>
            <a:ext cx="7004631" cy="4371459"/>
          </a:xfrm>
          <a:prstGeom prst="rect">
            <a:avLst/>
          </a:prstGeom>
        </p:spPr>
      </p:pic>
    </p:spTree>
    <p:extLst>
      <p:ext uri="{BB962C8B-B14F-4D97-AF65-F5344CB8AC3E}">
        <p14:creationId xmlns:p14="http://schemas.microsoft.com/office/powerpoint/2010/main" val="3129510136"/>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ounded Rectangle 22"/>
          <p:cNvSpPr/>
          <p:nvPr/>
        </p:nvSpPr>
        <p:spPr>
          <a:xfrm>
            <a:off x="1557478" y="6436862"/>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8" name="TextBox 27"/>
          <p:cNvSpPr txBox="1"/>
          <p:nvPr/>
        </p:nvSpPr>
        <p:spPr>
          <a:xfrm>
            <a:off x="7796715" y="5991246"/>
            <a:ext cx="1171216" cy="400110"/>
          </a:xfrm>
          <a:prstGeom prst="rect">
            <a:avLst/>
          </a:prstGeom>
          <a:noFill/>
        </p:spPr>
        <p:txBody>
          <a:bodyPr wrap="square" rtlCol="0">
            <a:spAutoFit/>
          </a:bodyPr>
          <a:lstStyle/>
          <a:p>
            <a:pPr algn="ctr" rtl="1"/>
            <a:r>
              <a:rPr lang="fa-IR" sz="2000" dirty="0">
                <a:solidFill>
                  <a:schemeClr val="bg1"/>
                </a:solidFill>
                <a:cs typeface="B Nazanin" panose="00000400000000000000" pitchFamily="2" charset="-78"/>
              </a:rPr>
              <a:t>چکیده</a:t>
            </a:r>
            <a:endParaRPr lang="en-US" sz="2000" dirty="0">
              <a:solidFill>
                <a:schemeClr val="bg1"/>
              </a:solidFill>
              <a:cs typeface="B Nazanin" panose="00000400000000000000" pitchFamily="2" charset="-78"/>
            </a:endParaRPr>
          </a:p>
        </p:txBody>
      </p:sp>
      <p:sp>
        <p:nvSpPr>
          <p:cNvPr id="29" name="TextBox 28"/>
          <p:cNvSpPr txBox="1"/>
          <p:nvPr/>
        </p:nvSpPr>
        <p:spPr>
          <a:xfrm>
            <a:off x="6320357" y="5983134"/>
            <a:ext cx="1476358" cy="400110"/>
          </a:xfrm>
          <a:prstGeom prst="rect">
            <a:avLst/>
          </a:prstGeom>
          <a:noFill/>
        </p:spPr>
        <p:txBody>
          <a:bodyPr wrap="square" rtlCol="0">
            <a:spAutoFit/>
          </a:bodyPr>
          <a:lstStyle/>
          <a:p>
            <a:pPr algn="ctr" rtl="1"/>
            <a:r>
              <a:rPr lang="fa-IR" sz="2000" dirty="0">
                <a:solidFill>
                  <a:schemeClr val="bg1"/>
                </a:solidFill>
                <a:cs typeface="B Nazanin" panose="00000400000000000000" pitchFamily="2" charset="-78"/>
              </a:rPr>
              <a:t>مقدمه</a:t>
            </a:r>
            <a:endParaRPr lang="en-US" sz="2000" dirty="0">
              <a:solidFill>
                <a:schemeClr val="bg1"/>
              </a:solidFill>
              <a:cs typeface="B Nazanin" panose="00000400000000000000" pitchFamily="2" charset="-78"/>
            </a:endParaRPr>
          </a:p>
        </p:txBody>
      </p:sp>
      <p:sp>
        <p:nvSpPr>
          <p:cNvPr id="30" name="TextBox 29"/>
          <p:cNvSpPr txBox="1"/>
          <p:nvPr/>
        </p:nvSpPr>
        <p:spPr>
          <a:xfrm>
            <a:off x="4827498" y="5983134"/>
            <a:ext cx="1462395" cy="400110"/>
          </a:xfrm>
          <a:prstGeom prst="rect">
            <a:avLst/>
          </a:prstGeom>
          <a:noFill/>
        </p:spPr>
        <p:txBody>
          <a:bodyPr wrap="square" rtlCol="0">
            <a:spAutoFit/>
          </a:bodyPr>
          <a:lstStyle/>
          <a:p>
            <a:pPr algn="ctr" rtl="1"/>
            <a:r>
              <a:rPr lang="fa-IR" sz="2000" dirty="0">
                <a:solidFill>
                  <a:schemeClr val="bg1"/>
                </a:solidFill>
                <a:cs typeface="B Nazanin" panose="00000400000000000000" pitchFamily="2" charset="-78"/>
              </a:rPr>
              <a:t>توسعه نرم افزار</a:t>
            </a:r>
            <a:endParaRPr lang="en-US" sz="2000" dirty="0">
              <a:solidFill>
                <a:schemeClr val="bg1"/>
              </a:solidFill>
              <a:cs typeface="B Nazanin" panose="00000400000000000000" pitchFamily="2" charset="-78"/>
            </a:endParaRPr>
          </a:p>
        </p:txBody>
      </p:sp>
      <p:sp>
        <p:nvSpPr>
          <p:cNvPr id="31" name="TextBox 30"/>
          <p:cNvSpPr txBox="1"/>
          <p:nvPr/>
        </p:nvSpPr>
        <p:spPr>
          <a:xfrm>
            <a:off x="3439225" y="5994838"/>
            <a:ext cx="1381291" cy="40011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en-US" sz="2000" dirty="0">
                <a:solidFill>
                  <a:schemeClr val="bg1"/>
                </a:solidFill>
                <a:cs typeface="B Nazanin" panose="00000400000000000000" pitchFamily="2" charset="-78"/>
              </a:rPr>
              <a:t>CRC</a:t>
            </a:r>
          </a:p>
        </p:txBody>
      </p:sp>
      <p:sp>
        <p:nvSpPr>
          <p:cNvPr id="32" name="TextBox 31"/>
          <p:cNvSpPr txBox="1"/>
          <p:nvPr/>
        </p:nvSpPr>
        <p:spPr>
          <a:xfrm>
            <a:off x="1733781" y="5983133"/>
            <a:ext cx="1670440" cy="400110"/>
          </a:xfrm>
          <a:prstGeom prst="rect">
            <a:avLst/>
          </a:prstGeom>
          <a:noFill/>
        </p:spPr>
        <p:txBody>
          <a:bodyPr wrap="square" rtlCol="0">
            <a:spAutoFit/>
          </a:bodyPr>
          <a:lstStyle/>
          <a:p>
            <a:pPr algn="ctr" rtl="1"/>
            <a:r>
              <a:rPr lang="fa-IR" sz="2000" dirty="0">
                <a:solidFill>
                  <a:schemeClr val="bg1"/>
                </a:solidFill>
                <a:cs typeface="B Nazanin" panose="00000400000000000000" pitchFamily="2" charset="-78"/>
              </a:rPr>
              <a:t>کار آینده</a:t>
            </a:r>
            <a:endParaRPr lang="en-US" sz="2000" dirty="0">
              <a:solidFill>
                <a:schemeClr val="bg1"/>
              </a:solidFill>
              <a:cs typeface="B Nazanin" panose="00000400000000000000" pitchFamily="2" charset="-78"/>
            </a:endParaRPr>
          </a:p>
        </p:txBody>
      </p:sp>
      <p:sp>
        <p:nvSpPr>
          <p:cNvPr id="33" name="TextBox 32"/>
          <p:cNvSpPr txBox="1"/>
          <p:nvPr/>
        </p:nvSpPr>
        <p:spPr>
          <a:xfrm>
            <a:off x="226959" y="5967890"/>
            <a:ext cx="1506821" cy="400110"/>
          </a:xfrm>
          <a:prstGeom prst="rect">
            <a:avLst/>
          </a:prstGeom>
          <a:noFill/>
        </p:spPr>
        <p:txBody>
          <a:bodyPr wrap="square" rtlCol="0">
            <a:spAutoFit/>
          </a:bodyPr>
          <a:lstStyle/>
          <a:p>
            <a:pPr algn="ctr" rtl="1"/>
            <a:r>
              <a:rPr lang="fa-IR" sz="2000" dirty="0" smtClean="0">
                <a:solidFill>
                  <a:schemeClr val="bg1"/>
                </a:solidFill>
                <a:cs typeface="B Nazanin" panose="00000400000000000000" pitchFamily="2" charset="-78"/>
              </a:rPr>
              <a:t>پیشنهادات</a:t>
            </a:r>
            <a:endParaRPr lang="en-US" sz="2000" dirty="0">
              <a:solidFill>
                <a:schemeClr val="bg1"/>
              </a:solidFill>
              <a:cs typeface="B Nazanin" panose="00000400000000000000" pitchFamily="2" charset="-78"/>
            </a:endParaRPr>
          </a:p>
        </p:txBody>
      </p:sp>
      <p:sp>
        <p:nvSpPr>
          <p:cNvPr id="34" name="Rounded Rectangle 33"/>
          <p:cNvSpPr/>
          <p:nvPr/>
        </p:nvSpPr>
        <p:spPr>
          <a:xfrm>
            <a:off x="3289046" y="642926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5" name="Rounded Rectangle 34"/>
          <p:cNvSpPr/>
          <p:nvPr/>
        </p:nvSpPr>
        <p:spPr>
          <a:xfrm>
            <a:off x="4680310" y="642213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6" name="Rounded Rectangle 35"/>
          <p:cNvSpPr/>
          <p:nvPr/>
        </p:nvSpPr>
        <p:spPr>
          <a:xfrm>
            <a:off x="6137516" y="6409910"/>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7" name="Rounded Rectangle 36"/>
          <p:cNvSpPr/>
          <p:nvPr/>
        </p:nvSpPr>
        <p:spPr>
          <a:xfrm>
            <a:off x="7754082" y="641899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271174" y="168442"/>
            <a:ext cx="8652346" cy="5097923"/>
          </a:xfrm>
          <a:prstGeom prst="rect">
            <a:avLst/>
          </a:prstGeom>
          <a:noFill/>
        </p:spPr>
        <p:txBody>
          <a:bodyPr wrap="square" rtlCol="0" anchor="ctr">
            <a:noAutofit/>
          </a:bodyPr>
          <a:lstStyle/>
          <a:p>
            <a:pPr marL="457200" indent="-457200" algn="just" rtl="1">
              <a:lnSpc>
                <a:spcPct val="150000"/>
              </a:lnSpc>
              <a:buFont typeface="Wingdings" panose="05000000000000000000" pitchFamily="2" charset="2"/>
              <a:buChar char="E"/>
            </a:pPr>
            <a:r>
              <a:rPr lang="fa-IR" sz="2800" dirty="0">
                <a:cs typeface="B Nazanin" panose="00000400000000000000" pitchFamily="2" charset="-78"/>
              </a:rPr>
              <a:t>زیرسیستم ها شامل زیرسیستم های دیگری می باشند. آنها همچنین شامل کلاس ها هستند. کلاس ها شامل مسئولیت ها هستند. مسئولیت ها می توانند با استفاده از نسبت ها یا پروتکل ها اجرا شود. مسئولیت ها را می توان به دسته های مربوطه با نام کنتراکت ها گروه بندی کرد. آن در پایگاه داده نشان داده نشده است، اما مسئولیت ها در همان کنتراکت باید به همان کلاس تعلق داشته باشد. این در طراحی جسم اجرا می شود. و سرانجام، یک همکاری بعنوان روابط بین دو مسئولیت تعریف می گردد.</a:t>
            </a:r>
            <a:endParaRPr lang="fa-IR" sz="2800" dirty="0" smtClean="0">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Action Button: Return 21">
            <a:hlinkClick r:id="" action="ppaction://hlinkshowjump?jump=lastslideviewed" highlightClick="1"/>
          </p:cNvPr>
          <p:cNvSpPr/>
          <p:nvPr/>
        </p:nvSpPr>
        <p:spPr>
          <a:xfrm>
            <a:off x="757989" y="5266366"/>
            <a:ext cx="457200" cy="486236"/>
          </a:xfrm>
          <a:prstGeom prst="actionButtonReturn">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t>26</a:t>
            </a:r>
            <a:r>
              <a:rPr lang="en-US" sz="2400" dirty="0" smtClean="0"/>
              <a:t>/</a:t>
            </a:r>
            <a:r>
              <a:rPr lang="fa-IR" sz="2400" dirty="0" smtClean="0"/>
              <a:t>35</a:t>
            </a:r>
            <a:endParaRPr lang="en-US" dirty="0"/>
          </a:p>
        </p:txBody>
      </p:sp>
    </p:spTree>
    <p:extLst>
      <p:ext uri="{BB962C8B-B14F-4D97-AF65-F5344CB8AC3E}">
        <p14:creationId xmlns:p14="http://schemas.microsoft.com/office/powerpoint/2010/main" val="629647374"/>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theme/theme1.xml><?xml version="1.0" encoding="utf-8"?>
<a:theme xmlns:a="http://schemas.openxmlformats.org/drawingml/2006/main" name="7_Office Theme">
  <a:themeElements>
    <a:clrScheme name="Violet II">
      <a:dk1>
        <a:sysClr val="windowText" lastClr="000000"/>
      </a:dk1>
      <a:lt1>
        <a:sysClr val="window" lastClr="FFFFFF"/>
      </a:lt1>
      <a:dk2>
        <a:srgbClr val="632E62"/>
      </a:dk2>
      <a:lt2>
        <a:srgbClr val="EAE5EB"/>
      </a:lt2>
      <a:accent1>
        <a:srgbClr val="92278F"/>
      </a:accent1>
      <a:accent2>
        <a:srgbClr val="9B57D3"/>
      </a:accent2>
      <a:accent3>
        <a:srgbClr val="755DD9"/>
      </a:accent3>
      <a:accent4>
        <a:srgbClr val="665EB8"/>
      </a:accent4>
      <a:accent5>
        <a:srgbClr val="45A5ED"/>
      </a:accent5>
      <a:accent6>
        <a:srgbClr val="5982DB"/>
      </a:accent6>
      <a:hlink>
        <a:srgbClr val="0066FF"/>
      </a:hlink>
      <a:folHlink>
        <a:srgbClr val="666699"/>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346</Words>
  <Application>Microsoft Office PowerPoint</Application>
  <PresentationFormat>On-screen Show (4:3)</PresentationFormat>
  <Paragraphs>42</Paragraphs>
  <Slides>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vt:i4>
      </vt:variant>
    </vt:vector>
  </HeadingPairs>
  <TitlesOfParts>
    <vt:vector size="10" baseType="lpstr">
      <vt:lpstr>Arial</vt:lpstr>
      <vt:lpstr>B Nazanin</vt:lpstr>
      <vt:lpstr>Calibri</vt:lpstr>
      <vt:lpstr>Calibri Light</vt:lpstr>
      <vt:lpstr>Wingdings</vt:lpstr>
      <vt:lpstr>7_Office Theme</vt:lpstr>
      <vt:lpstr>PowerPoint Presentation</vt:lpstr>
      <vt:lpstr>PowerPoint Presentation</vt:lpstr>
      <vt:lpstr>PowerPoint Presentation</vt:lpstr>
      <vt:lpstr>PowerPoint Presentation</vt:lpstr>
    </vt:vector>
  </TitlesOfParts>
  <Manager/>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dc:description>madsg.com</dc:description>
  <cp:lastModifiedBy/>
  <cp:revision>1</cp:revision>
  <dcterms:created xsi:type="dcterms:W3CDTF">2013-09-24T05:01:40Z</dcterms:created>
  <dcterms:modified xsi:type="dcterms:W3CDTF">2017-05-21T09:40:02Z</dcterms:modified>
</cp:coreProperties>
</file>