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dirty="0" smtClean="0">
                <a:solidFill>
                  <a:schemeClr val="bg1"/>
                </a:solidFill>
                <a:cs typeface="B Nazanin" panose="00000400000000000000" pitchFamily="2" charset="-78"/>
              </a:rPr>
              <a:t>ATMega128.2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طراحی پروتکل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ارزیابی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r" rtl="1"/>
            <a:r>
              <a:rPr lang="fa-IR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دوم</a:t>
            </a:r>
          </a:p>
          <a:p>
            <a:pPr algn="ctr" rtl="1"/>
            <a:r>
              <a:rPr lang="fa-I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ماژول کنترل گر بسته رادیوئی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8</a:t>
            </a:r>
            <a:r>
              <a:rPr lang="en-US" sz="2400" dirty="0" smtClean="0"/>
              <a:t>/</a:t>
            </a:r>
            <a:r>
              <a:rPr lang="fa-IR" sz="2400" dirty="0" smtClean="0"/>
              <a:t>38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ماژول کنترل گر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78473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dirty="0" smtClean="0">
                <a:solidFill>
                  <a:schemeClr val="bg1"/>
                </a:solidFill>
                <a:cs typeface="B Nazanin" panose="00000400000000000000" pitchFamily="2" charset="-78"/>
              </a:rPr>
              <a:t>ATMega128.2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طراحی پروتکل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ارزیابی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 3" panose="05040102010807070707" pitchFamily="18" charset="2"/>
              <a:buChar char="|"/>
            </a:pPr>
            <a:r>
              <a:rPr lang="fa-IR" sz="2800" dirty="0">
                <a:cs typeface="B Nazanin" panose="00000400000000000000" pitchFamily="2" charset="-78"/>
              </a:rPr>
              <a:t>فرستنده و گیرنده </a:t>
            </a:r>
            <a:r>
              <a:rPr lang="en-US" sz="2800" dirty="0" err="1">
                <a:cs typeface="B Nazanin" panose="00000400000000000000" pitchFamily="2" charset="-78"/>
              </a:rPr>
              <a:t>Radiometrix</a:t>
            </a:r>
            <a:r>
              <a:rPr lang="en-US" sz="2800" dirty="0">
                <a:cs typeface="B Nazanin" panose="00000400000000000000" pitchFamily="2" charset="-78"/>
              </a:rPr>
              <a:t> RPC</a:t>
            </a:r>
            <a:r>
              <a:rPr lang="fa-IR" sz="2800" dirty="0">
                <a:cs typeface="B Nazanin" panose="00000400000000000000" pitchFamily="2" charset="-78"/>
              </a:rPr>
              <a:t> بوسیله </a:t>
            </a:r>
            <a:r>
              <a:rPr lang="fa-IR" sz="2800" dirty="0" smtClean="0">
                <a:cs typeface="B Nazanin" panose="00000400000000000000" pitchFamily="2" charset="-78"/>
              </a:rPr>
              <a:t>تیم</a:t>
            </a:r>
            <a:r>
              <a:rPr lang="en-US" sz="2800" dirty="0" err="1" smtClean="0">
                <a:cs typeface="B Nazanin" panose="00000400000000000000" pitchFamily="2" charset="-78"/>
              </a:rPr>
              <a:t>RoboCup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 smtClean="0">
                <a:cs typeface="B Nazanin" panose="00000400000000000000" pitchFamily="2" charset="-78"/>
              </a:rPr>
              <a:t> برای </a:t>
            </a:r>
            <a:r>
              <a:rPr lang="fa-IR" sz="2800" dirty="0">
                <a:cs typeface="B Nazanin" panose="00000400000000000000" pitchFamily="2" charset="-78"/>
              </a:rPr>
              <a:t>لینک ارتباطی در چند سال گذشته انتخاب شده است. اگرچه ثابت شده است که آن یک سیستم مناسب است، در طی رقابت، تیم های زیادی از همان واحد </a:t>
            </a:r>
            <a:r>
              <a:rPr lang="en-US" sz="2800" dirty="0">
                <a:cs typeface="B Nazanin" panose="00000400000000000000" pitchFamily="2" charset="-78"/>
              </a:rPr>
              <a:t>RPC</a:t>
            </a:r>
            <a:r>
              <a:rPr lang="fa-IR" sz="2800" dirty="0">
                <a:cs typeface="B Nazanin" panose="00000400000000000000" pitchFamily="2" charset="-78"/>
              </a:rPr>
              <a:t> استفاده کرده اند و همان فرکانس ها را در تداخل علتی ربات ها و حذف ها تسهیم کرده بودند، خصوصاً وقتی که تیم ها در حال تست ربات های خود بودند. بر مبنای مشکل </a:t>
            </a:r>
            <a:r>
              <a:rPr lang="fa-IR" sz="2800" dirty="0" smtClean="0">
                <a:cs typeface="B Nazanin" panose="00000400000000000000" pitchFamily="2" charset="-78"/>
              </a:rPr>
              <a:t>تیم</a:t>
            </a:r>
            <a:r>
              <a:rPr lang="en-US" sz="2800" dirty="0" err="1" smtClean="0">
                <a:cs typeface="B Nazanin" panose="00000400000000000000" pitchFamily="2" charset="-78"/>
              </a:rPr>
              <a:t>RoboCup</a:t>
            </a:r>
            <a:r>
              <a:rPr lang="en-US" sz="2800" dirty="0" smtClean="0">
                <a:cs typeface="B Nazanin" panose="00000400000000000000" pitchFamily="2" charset="-78"/>
              </a:rPr>
              <a:t> </a:t>
            </a:r>
            <a:r>
              <a:rPr lang="fa-IR" sz="2800" dirty="0">
                <a:cs typeface="B Nazanin" panose="00000400000000000000" pitchFamily="2" charset="-78"/>
              </a:rPr>
              <a:t>، تصمیم گرفته شد تا یک سنجه برای متناوب های بهتر توسعه یابد.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9</a:t>
            </a:r>
            <a:r>
              <a:rPr lang="en-US" sz="2400" dirty="0" smtClean="0"/>
              <a:t>/</a:t>
            </a:r>
            <a:r>
              <a:rPr lang="fa-IR" sz="2400" dirty="0" smtClean="0"/>
              <a:t>38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ماژول کنترل گر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2892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dirty="0" smtClean="0">
                <a:solidFill>
                  <a:schemeClr val="bg1"/>
                </a:solidFill>
                <a:cs typeface="B Nazanin" panose="00000400000000000000" pitchFamily="2" charset="-78"/>
              </a:rPr>
              <a:t>ATMega128.2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طراحی پروتکل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ارزیابی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کنترل گر بسته رادیوئی سریع </a:t>
            </a:r>
            <a:r>
              <a:rPr lang="en-US" sz="2800" b="1" u="sng" dirty="0" smtClean="0">
                <a:cs typeface="B Nazanin" panose="00000400000000000000" pitchFamily="2" charset="-78"/>
              </a:rPr>
              <a:t>(FRPC2)</a:t>
            </a:r>
          </a:p>
          <a:p>
            <a:pPr marL="457200" indent="-457200" algn="just" rtl="1">
              <a:lnSpc>
                <a:spcPct val="150000"/>
              </a:lnSpc>
              <a:buFont typeface="Wingdings 3" panose="05040102010807070707" pitchFamily="18" charset="2"/>
              <a:buChar char="|"/>
            </a:pPr>
            <a:r>
              <a:rPr lang="fa-IR" sz="2700" dirty="0">
                <a:cs typeface="B Nazanin" panose="00000400000000000000" pitchFamily="2" charset="-78"/>
              </a:rPr>
              <a:t>ماژول کنترل گر بسته رادیوئی سریع یک فرستنده و گیرنده هوشمند است که یک اتصال/شبکه رادیوئی را قادر می سازد تا بسادگی بین تعدادی از دستگاه های دیجیتال انجام شود. ماژول، یک فرستنده و گیرنده رادیوئی </a:t>
            </a:r>
            <a:r>
              <a:rPr lang="en-US" sz="2700" dirty="0">
                <a:cs typeface="B Nazanin" panose="00000400000000000000" pitchFamily="2" charset="-78"/>
              </a:rPr>
              <a:t>UHF</a:t>
            </a:r>
            <a:r>
              <a:rPr lang="fa-IR" sz="2700" dirty="0">
                <a:cs typeface="B Nazanin" panose="00000400000000000000" pitchFamily="2" charset="-78"/>
              </a:rPr>
              <a:t> را با کنترل گر بسته </a:t>
            </a:r>
            <a:r>
              <a:rPr lang="en-US" sz="2700" dirty="0">
                <a:cs typeface="B Nazanin" panose="00000400000000000000" pitchFamily="2" charset="-78"/>
              </a:rPr>
              <a:t>160kbit/s</a:t>
            </a:r>
            <a:r>
              <a:rPr lang="fa-IR" sz="2700" dirty="0">
                <a:cs typeface="B Nazanin" panose="00000400000000000000" pitchFamily="2" charset="-78"/>
              </a:rPr>
              <a:t> ترکیب می کند. </a:t>
            </a:r>
            <a:r>
              <a:rPr lang="en-US" sz="2700" dirty="0">
                <a:cs typeface="B Nazanin" panose="00000400000000000000" pitchFamily="2" charset="-78"/>
              </a:rPr>
              <a:t>FRPC2</a:t>
            </a:r>
            <a:r>
              <a:rPr lang="fa-IR" sz="2700" dirty="0">
                <a:cs typeface="B Nazanin" panose="00000400000000000000" pitchFamily="2" charset="-78"/>
              </a:rPr>
              <a:t> یک پورت رادیوئی خود-مشمول </a:t>
            </a:r>
            <a:r>
              <a:rPr lang="en-US" sz="2700" dirty="0">
                <a:cs typeface="B Nazanin" panose="00000400000000000000" pitchFamily="2" charset="-78"/>
              </a:rPr>
              <a:t>plug-on</a:t>
            </a:r>
            <a:r>
              <a:rPr lang="fa-IR" sz="2700" dirty="0">
                <a:cs typeface="B Nazanin" panose="00000400000000000000" pitchFamily="2" charset="-78"/>
              </a:rPr>
              <a:t> می باشد که فقط نیازمند یک آنتن، منبه </a:t>
            </a:r>
            <a:r>
              <a:rPr lang="en-US" sz="2700" dirty="0">
                <a:cs typeface="B Nazanin" panose="00000400000000000000" pitchFamily="2" charset="-78"/>
              </a:rPr>
              <a:t>5V</a:t>
            </a:r>
            <a:r>
              <a:rPr lang="fa-IR" sz="2700" dirty="0">
                <a:cs typeface="B Nazanin" panose="00000400000000000000" pitchFamily="2" charset="-78"/>
              </a:rPr>
              <a:t> و یک پورت </a:t>
            </a:r>
            <a:r>
              <a:rPr lang="en-US" sz="2700" dirty="0">
                <a:cs typeface="B Nazanin" panose="00000400000000000000" pitchFamily="2" charset="-78"/>
              </a:rPr>
              <a:t>byte-wide I/O</a:t>
            </a:r>
            <a:r>
              <a:rPr lang="fa-IR" sz="2700" dirty="0">
                <a:cs typeface="B Nazanin" panose="00000400000000000000" pitchFamily="2" charset="-78"/>
              </a:rPr>
              <a:t> بر روی میکرو کنترل گر می باشد. </a:t>
            </a:r>
            <a:endParaRPr lang="en-US" sz="27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10</a:t>
            </a:r>
            <a:r>
              <a:rPr lang="en-US" sz="2400" dirty="0" smtClean="0"/>
              <a:t>/</a:t>
            </a:r>
            <a:r>
              <a:rPr lang="fa-IR" sz="2400" dirty="0" smtClean="0"/>
              <a:t>38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ماژول کنترل گر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81765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en-US" dirty="0" smtClean="0">
                <a:solidFill>
                  <a:schemeClr val="bg1"/>
                </a:solidFill>
                <a:cs typeface="B Nazanin" panose="00000400000000000000" pitchFamily="2" charset="-78"/>
              </a:rPr>
              <a:t>ATMega128.2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طراحی پروتکل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ارزیابی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سیگنال </a:t>
            </a:r>
            <a:r>
              <a:rPr lang="fa-IR" sz="2800" b="1" u="sng" dirty="0" smtClean="0">
                <a:cs typeface="B Nazanin" panose="00000400000000000000" pitchFamily="2" charset="-78"/>
              </a:rPr>
              <a:t>ها</a:t>
            </a:r>
          </a:p>
          <a:p>
            <a:pPr marL="457200" indent="-457200" algn="just" rtl="1">
              <a:lnSpc>
                <a:spcPct val="150000"/>
              </a:lnSpc>
              <a:buFont typeface="Wingdings 3" panose="05040102010807070707" pitchFamily="18" charset="2"/>
              <a:buChar char="|"/>
            </a:pPr>
            <a:r>
              <a:rPr lang="fa-IR" sz="2800" dirty="0">
                <a:cs typeface="B Nazanin" panose="00000400000000000000" pitchFamily="2" charset="-78"/>
              </a:rPr>
              <a:t>برای نصب پورت های سیگنال، پیشنهاد می شود که </a:t>
            </a:r>
            <a:r>
              <a:rPr lang="en-US" sz="2800" dirty="0">
                <a:cs typeface="B Nazanin" panose="00000400000000000000" pitchFamily="2" charset="-78"/>
              </a:rPr>
              <a:t>FRPC2</a:t>
            </a:r>
            <a:r>
              <a:rPr lang="fa-IR" sz="2800" dirty="0">
                <a:cs typeface="B Nazanin" panose="00000400000000000000" pitchFamily="2" charset="-78"/>
              </a:rPr>
              <a:t> برای یک بایت واحد پورت دو مسیری </a:t>
            </a:r>
            <a:r>
              <a:rPr lang="en-US" sz="2800" dirty="0">
                <a:cs typeface="B Nazanin" panose="00000400000000000000" pitchFamily="2" charset="-78"/>
              </a:rPr>
              <a:t>I/O</a:t>
            </a:r>
            <a:r>
              <a:rPr lang="fa-IR" sz="2800" dirty="0">
                <a:cs typeface="B Nazanin" panose="00000400000000000000" pitchFamily="2" charset="-78"/>
              </a:rPr>
              <a:t> در صفحه میکرو کنترل گر تعیین شود. 8 خطی که باید متصل شوند از 4 خط اطلاعات </a:t>
            </a:r>
            <a:r>
              <a:rPr lang="en-US" sz="2800" dirty="0">
                <a:cs typeface="B Nazanin" panose="00000400000000000000" pitchFamily="2" charset="-78"/>
              </a:rPr>
              <a:t>D0</a:t>
            </a:r>
            <a:r>
              <a:rPr lang="fa-IR" sz="2800" dirty="0">
                <a:cs typeface="B Nazanin" panose="00000400000000000000" pitchFamily="2" charset="-78"/>
              </a:rPr>
              <a:t> تا </a:t>
            </a:r>
            <a:r>
              <a:rPr lang="en-US" sz="2800" dirty="0">
                <a:cs typeface="B Nazanin" panose="00000400000000000000" pitchFamily="2" charset="-78"/>
              </a:rPr>
              <a:t>D4</a:t>
            </a:r>
            <a:r>
              <a:rPr lang="fa-IR" sz="2800" dirty="0">
                <a:cs typeface="B Nazanin" panose="00000400000000000000" pitchFamily="2" charset="-78"/>
              </a:rPr>
              <a:t> و 4 خط دستی با نامهای </a:t>
            </a:r>
            <a:r>
              <a:rPr lang="en-US" sz="2800" dirty="0">
                <a:cs typeface="B Nazanin" panose="00000400000000000000" pitchFamily="2" charset="-78"/>
              </a:rPr>
              <a:t>TXR</a:t>
            </a:r>
            <a:r>
              <a:rPr lang="fa-IR" sz="2800" dirty="0">
                <a:cs typeface="B Nazanin" panose="00000400000000000000" pitchFamily="2" charset="-78"/>
              </a:rPr>
              <a:t>، </a:t>
            </a:r>
            <a:r>
              <a:rPr lang="en-US" sz="2800" dirty="0">
                <a:cs typeface="B Nazanin" panose="00000400000000000000" pitchFamily="2" charset="-78"/>
              </a:rPr>
              <a:t>RXR,RXA,TXA</a:t>
            </a:r>
            <a:r>
              <a:rPr lang="fa-IR" sz="2800" dirty="0">
                <a:cs typeface="B Nazanin" panose="00000400000000000000" pitchFamily="2" charset="-78"/>
              </a:rPr>
              <a:t> تشکیل شده اند</a:t>
            </a:r>
            <a:r>
              <a:rPr lang="fa-IR" sz="2800" dirty="0" smtClean="0">
                <a:cs typeface="B Nazanin" panose="00000400000000000000" pitchFamily="2" charset="-78"/>
              </a:rPr>
              <a:t>.</a:t>
            </a:r>
            <a:endParaRPr lang="en-US" sz="2800" dirty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73168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11</a:t>
            </a:r>
            <a:r>
              <a:rPr lang="en-US" sz="2400" dirty="0" smtClean="0"/>
              <a:t>/</a:t>
            </a:r>
            <a:r>
              <a:rPr lang="fa-IR" sz="2400" dirty="0" smtClean="0"/>
              <a:t>38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ماژول کنترل گر</a:t>
            </a:r>
            <a:endParaRPr lang="en-US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54795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293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 3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2017-05-23T08:23:42Z</dcterms:modified>
</cp:coreProperties>
</file>