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مفاهیم عمومی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کلید-مقدار</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حافظه سند</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رکورد توسعه پذیر</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الگوریتم پارتیشن بندی :  </a:t>
            </a:r>
          </a:p>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طرح پارتیشن </a:t>
            </a:r>
            <a:r>
              <a:rPr lang="fa-IR" sz="2800" dirty="0" smtClean="0">
                <a:cs typeface="B Nazanin" panose="00000400000000000000" pitchFamily="2" charset="-78"/>
              </a:rPr>
              <a:t>بندی</a:t>
            </a:r>
            <a:r>
              <a:rPr lang="en-US" sz="2800" dirty="0" smtClean="0">
                <a:cs typeface="B Nazanin" panose="00000400000000000000" pitchFamily="2" charset="-78"/>
              </a:rPr>
              <a:t>Dynamo </a:t>
            </a:r>
            <a:r>
              <a:rPr lang="fa-IR" sz="2800" dirty="0" smtClean="0">
                <a:cs typeface="B Nazanin" panose="00000400000000000000" pitchFamily="2" charset="-78"/>
              </a:rPr>
              <a:t> بر </a:t>
            </a:r>
            <a:r>
              <a:rPr lang="fa-IR" sz="2800" dirty="0">
                <a:cs typeface="B Nazanin" panose="00000400000000000000" pitchFamily="2" charset="-78"/>
              </a:rPr>
              <a:t>هش سازی همسان برای توزیع بار در میان میزبان های ذخیره متعدد تکیه می کند. در هش سازی همسان، با رنج خروجی تابع هش، به شکل فضای دایره ای ثابت یا حلقه رفتار می شود</a:t>
            </a:r>
            <a:r>
              <a:rPr lang="fa-IR" sz="2800" dirty="0" smtClean="0">
                <a:cs typeface="B Nazanin" panose="00000400000000000000" pitchFamily="2" charset="-78"/>
              </a:rPr>
              <a:t>. </a:t>
            </a:r>
            <a:r>
              <a:rPr lang="en-US" sz="2800" dirty="0" smtClean="0">
                <a:cs typeface="B Nazanin" panose="00000400000000000000" pitchFamily="2" charset="-78"/>
              </a:rPr>
              <a:t>Dynamo</a:t>
            </a:r>
            <a:r>
              <a:rPr lang="fa-IR" sz="2800" dirty="0" smtClean="0">
                <a:cs typeface="B Nazanin" panose="00000400000000000000" pitchFamily="2" charset="-78"/>
              </a:rPr>
              <a:t> از </a:t>
            </a:r>
            <a:r>
              <a:rPr lang="fa-IR" sz="2800" dirty="0">
                <a:cs typeface="B Nazanin" panose="00000400000000000000" pitchFamily="2" charset="-78"/>
              </a:rPr>
              <a:t>گونه ای از هش سازی همسان استفاده می کند: به جای نگاشت گره برروی یک نقطه در دایره، هر گره به چندین نقطه در حلقه اختصاص داده می شود. به این منظور، </a:t>
            </a:r>
            <a:r>
              <a:rPr lang="en-US" sz="2800" dirty="0" smtClean="0">
                <a:cs typeface="B Nazanin" panose="00000400000000000000" pitchFamily="2" charset="-78"/>
              </a:rPr>
              <a:t>Dynamo</a:t>
            </a:r>
            <a:r>
              <a:rPr lang="fa-IR" sz="2800" dirty="0" smtClean="0">
                <a:cs typeface="B Nazanin" panose="00000400000000000000" pitchFamily="2" charset="-78"/>
              </a:rPr>
              <a:t> از </a:t>
            </a:r>
            <a:r>
              <a:rPr lang="fa-IR" sz="2800" dirty="0">
                <a:cs typeface="B Nazanin" panose="00000400000000000000" pitchFamily="2" charset="-78"/>
              </a:rPr>
              <a:t>مفهوم گره های مجازی استفاده می کند.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3626276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مفاهیم عمومی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کلید-مقدار</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حافظه سند</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رکورد توسعه پذیر</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تکرار</a:t>
            </a:r>
          </a:p>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برای نیل به دسترس پذیری و دوام بالا، </a:t>
            </a:r>
            <a:r>
              <a:rPr lang="en-US" sz="2800" dirty="0" smtClean="0">
                <a:cs typeface="B Nazanin" panose="00000400000000000000" pitchFamily="2" charset="-78"/>
              </a:rPr>
              <a:t>Dynamo</a:t>
            </a:r>
            <a:r>
              <a:rPr lang="fa-IR" sz="2800" dirty="0" smtClean="0">
                <a:cs typeface="B Nazanin" panose="00000400000000000000" pitchFamily="2" charset="-78"/>
              </a:rPr>
              <a:t> داده </a:t>
            </a:r>
            <a:r>
              <a:rPr lang="fa-IR" sz="2800" dirty="0">
                <a:cs typeface="B Nazanin" panose="00000400000000000000" pitchFamily="2" charset="-78"/>
              </a:rPr>
              <a:t>هایش را برروی میزبان های متعدد کپی یا تکرار می کند. هرآیتم داده </a:t>
            </a:r>
            <a:r>
              <a:rPr lang="fa-IR" sz="2800" dirty="0" smtClean="0">
                <a:cs typeface="B Nazanin" panose="00000400000000000000" pitchFamily="2" charset="-78"/>
              </a:rPr>
              <a:t>در</a:t>
            </a:r>
            <a:r>
              <a:rPr lang="en-US" sz="2800" dirty="0" smtClean="0">
                <a:cs typeface="B Nazanin" panose="00000400000000000000" pitchFamily="2" charset="-78"/>
              </a:rPr>
              <a:t>N </a:t>
            </a:r>
            <a:r>
              <a:rPr lang="fa-IR" sz="2800" dirty="0" smtClean="0">
                <a:cs typeface="B Nazanin" panose="00000400000000000000" pitchFamily="2" charset="-78"/>
              </a:rPr>
              <a:t> میزبان </a:t>
            </a:r>
            <a:r>
              <a:rPr lang="fa-IR" sz="2800" dirty="0">
                <a:cs typeface="B Nazanin" panose="00000400000000000000" pitchFamily="2" charset="-78"/>
              </a:rPr>
              <a:t>کپی می شود که </a:t>
            </a:r>
            <a:r>
              <a:rPr lang="en-US" sz="2800" dirty="0" smtClean="0">
                <a:cs typeface="B Nazanin" panose="00000400000000000000" pitchFamily="2" charset="-78"/>
              </a:rPr>
              <a:t>N</a:t>
            </a:r>
            <a:r>
              <a:rPr lang="fa-IR" sz="2800" dirty="0" smtClean="0">
                <a:cs typeface="B Nazanin" panose="00000400000000000000" pitchFamily="2" charset="-78"/>
              </a:rPr>
              <a:t> پارامتر </a:t>
            </a:r>
            <a:r>
              <a:rPr lang="fa-IR" sz="2800" dirty="0">
                <a:cs typeface="B Nazanin" panose="00000400000000000000" pitchFamily="2" charset="-78"/>
              </a:rPr>
              <a:t>پیکره بندی شده در هر نمونه می باشد. هر کلید، </a:t>
            </a:r>
            <a:r>
              <a:rPr lang="en-US" sz="2800" dirty="0" smtClean="0">
                <a:cs typeface="B Nazanin" panose="00000400000000000000" pitchFamily="2" charset="-78"/>
              </a:rPr>
              <a:t>k، </a:t>
            </a:r>
            <a:r>
              <a:rPr lang="fa-IR" sz="2800" dirty="0">
                <a:cs typeface="B Nazanin" panose="00000400000000000000" pitchFamily="2" charset="-78"/>
              </a:rPr>
              <a:t>به گره هماهنگ کننده ای اختصاص داده شده است که مسئولیت تکرار و کپی کردن آیتم های داده موجود در این رنج را برعهده دارد.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41</a:t>
            </a:r>
            <a:endParaRPr lang="en-US" dirty="0"/>
          </a:p>
        </p:txBody>
      </p:sp>
    </p:spTree>
    <p:extLst>
      <p:ext uri="{BB962C8B-B14F-4D97-AF65-F5344CB8AC3E}">
        <p14:creationId xmlns:p14="http://schemas.microsoft.com/office/powerpoint/2010/main" val="24437316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مفاهیم عمومی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کلید-مقدار</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حافظه سند</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رکورد توسعه پذیر</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خطا و خرابی گردانی (اداره خرابی ها):</a:t>
            </a:r>
          </a:p>
          <a:p>
            <a:pPr marL="457200" indent="-457200" algn="just" rtl="1">
              <a:lnSpc>
                <a:spcPct val="150000"/>
              </a:lnSpc>
              <a:buFont typeface="Wingdings" panose="05000000000000000000" pitchFamily="2" charset="2"/>
              <a:buChar char="E"/>
            </a:pPr>
            <a:r>
              <a:rPr lang="fa-IR" sz="2600" dirty="0">
                <a:cs typeface="B Nazanin" panose="00000400000000000000" pitchFamily="2" charset="-78"/>
              </a:rPr>
              <a:t>به منظورتحمل خرابی های ناشی از میزبان های ذخیره موقتاً غایب، </a:t>
            </a:r>
            <a:r>
              <a:rPr lang="en-US" sz="2600" dirty="0">
                <a:cs typeface="B Nazanin" panose="00000400000000000000" pitchFamily="2" charset="-78"/>
              </a:rPr>
              <a:t>Dynamo </a:t>
            </a:r>
            <a:r>
              <a:rPr lang="fa-IR" sz="2600" dirty="0" smtClean="0">
                <a:cs typeface="B Nazanin" panose="00000400000000000000" pitchFamily="2" charset="-78"/>
              </a:rPr>
              <a:t> از </a:t>
            </a:r>
            <a:r>
              <a:rPr lang="fa-IR" sz="2600" dirty="0">
                <a:cs typeface="B Nazanin" panose="00000400000000000000" pitchFamily="2" charset="-78"/>
              </a:rPr>
              <a:t>شیوه حد نصاب اکید استفاده نمی کند، بلکه از شیوه </a:t>
            </a:r>
            <a:r>
              <a:rPr lang="en-US" sz="2600" dirty="0" err="1">
                <a:cs typeface="B Nazanin" panose="00000400000000000000" pitchFamily="2" charset="-78"/>
              </a:rPr>
              <a:t>sloopy</a:t>
            </a:r>
            <a:r>
              <a:rPr lang="en-US" sz="2600" dirty="0">
                <a:cs typeface="B Nazanin" panose="00000400000000000000" pitchFamily="2" charset="-78"/>
              </a:rPr>
              <a:t> </a:t>
            </a:r>
            <a:r>
              <a:rPr lang="fa-IR" sz="2600" dirty="0" smtClean="0">
                <a:cs typeface="B Nazanin" panose="00000400000000000000" pitchFamily="2" charset="-78"/>
              </a:rPr>
              <a:t> استفاده </a:t>
            </a:r>
            <a:r>
              <a:rPr lang="fa-IR" sz="2600" dirty="0">
                <a:cs typeface="B Nazanin" panose="00000400000000000000" pitchFamily="2" charset="-78"/>
              </a:rPr>
              <a:t>می کند. این شیوه ها نشان می دهند که در مورد عملیات های خواندن و نوشتن، </a:t>
            </a:r>
            <a:r>
              <a:rPr lang="en-US" sz="2600" dirty="0" smtClean="0">
                <a:cs typeface="B Nazanin" panose="00000400000000000000" pitchFamily="2" charset="-78"/>
              </a:rPr>
              <a:t>N</a:t>
            </a:r>
            <a:r>
              <a:rPr lang="fa-IR" sz="2600" dirty="0" smtClean="0">
                <a:cs typeface="B Nazanin" panose="00000400000000000000" pitchFamily="2" charset="-78"/>
              </a:rPr>
              <a:t> گره </a:t>
            </a:r>
            <a:r>
              <a:rPr lang="fa-IR" sz="2600" dirty="0">
                <a:cs typeface="B Nazanin" panose="00000400000000000000" pitchFamily="2" charset="-78"/>
              </a:rPr>
              <a:t>سالم اول لیست اولویت آیتم داده ای مورد توجه قرار می گیرد. معیار دوم برای اداره میزبان های ذخیره موقتاً غایب، </a:t>
            </a:r>
            <a:r>
              <a:rPr lang="en-US" sz="2600" dirty="0">
                <a:cs typeface="B Nazanin" panose="00000400000000000000" pitchFamily="2" charset="-78"/>
              </a:rPr>
              <a:t>hinted </a:t>
            </a:r>
            <a:r>
              <a:rPr lang="en-US" sz="2600" dirty="0" smtClean="0">
                <a:cs typeface="B Nazanin" panose="00000400000000000000" pitchFamily="2" charset="-78"/>
              </a:rPr>
              <a:t>handoff</a:t>
            </a:r>
            <a:r>
              <a:rPr lang="fa-IR" sz="2600" dirty="0" smtClean="0">
                <a:cs typeface="B Nazanin" panose="00000400000000000000" pitchFamily="2" charset="-78"/>
              </a:rPr>
              <a:t> نامیده </a:t>
            </a:r>
            <a:r>
              <a:rPr lang="fa-IR" sz="2600" dirty="0">
                <a:cs typeface="B Nazanin" panose="00000400000000000000" pitchFamily="2" charset="-78"/>
              </a:rPr>
              <a:t>شده اند. آنها زمانی نقش ایفا می کنند که گره در طول عملیات نوشتن آیتم داده که مسئولیت آن را برعهده دارند، قابل دسترسی نباشد.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41</a:t>
            </a:r>
            <a:endParaRPr lang="en-US" dirty="0"/>
          </a:p>
        </p:txBody>
      </p:sp>
    </p:spTree>
    <p:extLst>
      <p:ext uri="{BB962C8B-B14F-4D97-AF65-F5344CB8AC3E}">
        <p14:creationId xmlns:p14="http://schemas.microsoft.com/office/powerpoint/2010/main" val="18897706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مفاهیم عمومی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کلید-مقدار</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حافظه سند</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رکورد توسعه پذیر</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پروژه</a:t>
            </a:r>
            <a:r>
              <a:rPr lang="en-US" sz="2800" b="1" u="sng" dirty="0" smtClean="0">
                <a:cs typeface="B Nazanin" panose="00000400000000000000" pitchFamily="2" charset="-78"/>
              </a:rPr>
              <a:t>Voldemort </a:t>
            </a:r>
            <a:endParaRPr lang="en-US" sz="2800" b="1" u="sng" dirty="0">
              <a:cs typeface="B Nazanin" panose="00000400000000000000" pitchFamily="2" charset="-78"/>
            </a:endParaRPr>
          </a:p>
          <a:p>
            <a:pPr marL="457200" indent="-457200" algn="just" rtl="1">
              <a:lnSpc>
                <a:spcPct val="150000"/>
              </a:lnSpc>
              <a:buFont typeface="Wingdings" panose="05000000000000000000" pitchFamily="2" charset="2"/>
              <a:buChar char="E"/>
            </a:pPr>
            <a:r>
              <a:rPr lang="fa-IR" sz="2800" dirty="0" smtClean="0">
                <a:cs typeface="B Nazanin" panose="00000400000000000000" pitchFamily="2" charset="-78"/>
              </a:rPr>
              <a:t>پروژه</a:t>
            </a:r>
            <a:r>
              <a:rPr lang="en-US" sz="2800" dirty="0" smtClean="0">
                <a:cs typeface="B Nazanin" panose="00000400000000000000" pitchFamily="2" charset="-78"/>
              </a:rPr>
              <a:t>Voldemort </a:t>
            </a:r>
            <a:r>
              <a:rPr lang="fa-IR" sz="2800" dirty="0" smtClean="0">
                <a:cs typeface="B Nazanin" panose="00000400000000000000" pitchFamily="2" charset="-78"/>
              </a:rPr>
              <a:t> به </a:t>
            </a:r>
            <a:r>
              <a:rPr lang="fa-IR" sz="2800" dirty="0">
                <a:cs typeface="B Nazanin" panose="00000400000000000000" pitchFamily="2" charset="-78"/>
              </a:rPr>
              <a:t>اجرای منبع باز بخشهای اصلی سیستم ذخیره مقدار- کلید توزیع </a:t>
            </a:r>
            <a:r>
              <a:rPr lang="fa-IR" sz="2800" dirty="0" smtClean="0">
                <a:cs typeface="B Nazanin" panose="00000400000000000000" pitchFamily="2" charset="-78"/>
              </a:rPr>
              <a:t>شده</a:t>
            </a:r>
            <a:r>
              <a:rPr lang="en-US" sz="2800" dirty="0" smtClean="0">
                <a:cs typeface="B Nazanin" panose="00000400000000000000" pitchFamily="2" charset="-78"/>
              </a:rPr>
              <a:t>Dynamo </a:t>
            </a:r>
            <a:r>
              <a:rPr lang="fa-IR" sz="2800" dirty="0" smtClean="0">
                <a:cs typeface="B Nazanin" panose="00000400000000000000" pitchFamily="2" charset="-78"/>
              </a:rPr>
              <a:t> اشاره </a:t>
            </a:r>
            <a:r>
              <a:rPr lang="fa-IR" sz="2800" dirty="0">
                <a:cs typeface="B Nazanin" panose="00000400000000000000" pitchFamily="2" charset="-78"/>
              </a:rPr>
              <a:t>می کند. </a:t>
            </a:r>
            <a:r>
              <a:rPr lang="en-US" sz="2800" dirty="0" smtClean="0">
                <a:cs typeface="B Nazanin" panose="00000400000000000000" pitchFamily="2" charset="-78"/>
              </a:rPr>
              <a:t>LinkedIn</a:t>
            </a:r>
            <a:r>
              <a:rPr lang="fa-IR" sz="2800" dirty="0" smtClean="0">
                <a:cs typeface="B Nazanin" panose="00000400000000000000" pitchFamily="2" charset="-78"/>
              </a:rPr>
              <a:t> از </a:t>
            </a:r>
            <a:r>
              <a:rPr lang="fa-IR" sz="2800" dirty="0">
                <a:cs typeface="B Nazanin" panose="00000400000000000000" pitchFamily="2" charset="-78"/>
              </a:rPr>
              <a:t>آن در محیط تولید برای مسائل ذخیره خاص با سطح مقیاس پذیری بالا استفاده می کند که پارتیشن بندی تابعی ساده کافی نمی باشد. کلیدها و مقادیر هر دو می توانند پیچیده باشند، اشیاء مرکب نیز شامل لیست ها و نگاشت هایی می باشند.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41</a:t>
            </a:r>
            <a:endParaRPr lang="en-US" dirty="0"/>
          </a:p>
        </p:txBody>
      </p:sp>
    </p:spTree>
    <p:extLst>
      <p:ext uri="{BB962C8B-B14F-4D97-AF65-F5344CB8AC3E}">
        <p14:creationId xmlns:p14="http://schemas.microsoft.com/office/powerpoint/2010/main" val="4759665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407</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2017-05-25T08:50:26Z</dcterms:modified>
</cp:coreProperties>
</file>