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5/30/2017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5/30/2017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افراد و روشها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بیماران با تله مشاوره </a:t>
            </a:r>
            <a:endParaRPr lang="fa-IR" sz="2800" b="1" u="sng" dirty="0" smtClean="0">
              <a:cs typeface="B Nazanin" panose="00000400000000000000" pitchFamily="2" charset="-78"/>
            </a:endParaRPr>
          </a:p>
          <a:p>
            <a:pPr marL="457200" indent="-457200" algn="just" rtl="1">
              <a:lnSpc>
                <a:spcPct val="150000"/>
              </a:lnSpc>
              <a:buFont typeface="Webdings" panose="05030102010509060703" pitchFamily="18" charset="2"/>
              <a:buChar char="3"/>
            </a:pPr>
            <a:r>
              <a:rPr lang="fa-IR" sz="2800" dirty="0">
                <a:cs typeface="B Nazanin" panose="00000400000000000000" pitchFamily="2" charset="-78"/>
              </a:rPr>
              <a:t>از میان 153 بیمار معرفی شده با روش تله مشاوره، 87 بیمار (57 درصد) به یک سکته ایسمی، 9 نفر (6 درصد) دچار خونریزی درون جمجمه ای بوده و 17 نفر ( 11 درصد) از </a:t>
            </a:r>
            <a:r>
              <a:rPr lang="en-US" sz="2800" dirty="0">
                <a:cs typeface="B Nazanin" panose="00000400000000000000" pitchFamily="2" charset="-78"/>
              </a:rPr>
              <a:t>TIA </a:t>
            </a:r>
            <a:r>
              <a:rPr lang="fa-IR" sz="2800" dirty="0" smtClean="0">
                <a:cs typeface="B Nazanin" panose="00000400000000000000" pitchFamily="2" charset="-78"/>
              </a:rPr>
              <a:t> رنج </a:t>
            </a:r>
            <a:r>
              <a:rPr lang="fa-IR" sz="2800" dirty="0">
                <a:cs typeface="B Nazanin" panose="00000400000000000000" pitchFamily="2" charset="-78"/>
              </a:rPr>
              <a:t>می بردند. 25 بیمار (16 درصد) تشخیصی متفاوت با سکته مشکوک اولیه داشتند: فراوان ترین تشخیص ها عبارتنداز صرع کانونی، و </a:t>
            </a:r>
            <a:r>
              <a:rPr lang="fa-IR" sz="2800" dirty="0" smtClean="0">
                <a:cs typeface="B Nazanin" panose="00000400000000000000" pitchFamily="2" charset="-78"/>
              </a:rPr>
              <a:t>فلج</a:t>
            </a:r>
            <a:r>
              <a:rPr lang="en-US" sz="2800" dirty="0" smtClean="0">
                <a:cs typeface="B Nazanin" panose="00000400000000000000" pitchFamily="2" charset="-78"/>
              </a:rPr>
              <a:t>Bell </a:t>
            </a:r>
            <a:r>
              <a:rPr lang="fa-IR" sz="2800" dirty="0" smtClean="0">
                <a:cs typeface="B Nazanin" panose="00000400000000000000" pitchFamily="2" charset="-78"/>
              </a:rPr>
              <a:t> و  </a:t>
            </a:r>
            <a:r>
              <a:rPr lang="fa-IR" sz="2800" dirty="0">
                <a:cs typeface="B Nazanin" panose="00000400000000000000" pitchFamily="2" charset="-78"/>
              </a:rPr>
              <a:t>در 15 بیمار (10 درصد) ، تشخیص بعد از تله مشاوره همچنان به شکل نامعلوم باقی ماند، با این تفاوت که با تشخیص مشکوک اولیه سکته توسط متخصص سکته تفاوت داشت.</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821471" y="5256099"/>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31</a:t>
            </a:r>
            <a:endParaRPr lang="en-US" dirty="0"/>
          </a:p>
        </p:txBody>
      </p:sp>
    </p:spTree>
    <p:extLst>
      <p:ext uri="{BB962C8B-B14F-4D97-AF65-F5344CB8AC3E}">
        <p14:creationId xmlns:p14="http://schemas.microsoft.com/office/powerpoint/2010/main" val="83655107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افراد و روشها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ebdings" panose="05030102010509060703" pitchFamily="18" charset="2"/>
              <a:buChar char="3"/>
            </a:pPr>
            <a:r>
              <a:rPr lang="fa-IR" sz="2800" dirty="0" smtClean="0">
                <a:cs typeface="B Nazanin" panose="00000400000000000000" pitchFamily="2" charset="-78"/>
              </a:rPr>
              <a:t>تله </a:t>
            </a:r>
            <a:r>
              <a:rPr lang="fa-IR" sz="2800" dirty="0">
                <a:cs typeface="B Nazanin" panose="00000400000000000000" pitchFamily="2" charset="-78"/>
              </a:rPr>
              <a:t>مشاوره ظرف 3 ساعت بعد از پذیرش به بیمارستان محلی در 35 مورد ، ظرف 6 ساعت در 54 مورد و بعد از 24 ساعت در 40 مورد انجام شد ( داده های نامعلوم، </a:t>
            </a:r>
            <a:r>
              <a:rPr lang="en-US" sz="2800" dirty="0">
                <a:cs typeface="B Nazanin" panose="00000400000000000000" pitchFamily="2" charset="-78"/>
              </a:rPr>
              <a:t>n=37</a:t>
            </a:r>
            <a:r>
              <a:rPr lang="fa-IR" sz="2800" dirty="0">
                <a:cs typeface="B Nazanin" panose="00000400000000000000" pitchFamily="2" charset="-78"/>
              </a:rPr>
              <a:t>). فاصله زمانی بین اولین تماس تلفنی و آغاز نمایش به طور متوسط 69 دقیقه بود </a:t>
            </a:r>
            <a:r>
              <a:rPr lang="fa-IR" sz="2800" dirty="0" smtClean="0">
                <a:cs typeface="B Nazanin" panose="00000400000000000000" pitchFamily="2" charset="-78"/>
              </a:rPr>
              <a:t>(رنج </a:t>
            </a:r>
            <a:r>
              <a:rPr lang="fa-IR" sz="2800" dirty="0">
                <a:cs typeface="B Nazanin" panose="00000400000000000000" pitchFamily="2" charset="-78"/>
              </a:rPr>
              <a:t>2 تا 362 </a:t>
            </a:r>
            <a:r>
              <a:rPr lang="fa-IR" sz="2800" dirty="0" smtClean="0">
                <a:cs typeface="B Nazanin" panose="00000400000000000000" pitchFamily="2" charset="-78"/>
              </a:rPr>
              <a:t>دقیقه، </a:t>
            </a:r>
            <a:r>
              <a:rPr lang="en-US" sz="2800" dirty="0">
                <a:cs typeface="B Nazanin" panose="00000400000000000000" pitchFamily="2" charset="-78"/>
              </a:rPr>
              <a:t>SD 82.1</a:t>
            </a:r>
            <a:r>
              <a:rPr lang="fa-IR" sz="2800" dirty="0">
                <a:cs typeface="B Nazanin" panose="00000400000000000000" pitchFamily="2" charset="-78"/>
              </a:rPr>
              <a:t> دقیقه) ، بدون اینکه هیچ گونه اختلافی بین موارد حاد و زیر حاد (</a:t>
            </a:r>
            <a:r>
              <a:rPr lang="en-US" sz="2800" dirty="0">
                <a:cs typeface="B Nazanin" panose="00000400000000000000" pitchFamily="2" charset="-78"/>
              </a:rPr>
              <a:t>&lt;3</a:t>
            </a:r>
            <a:r>
              <a:rPr lang="ar-SA" sz="2800" dirty="0">
                <a:cs typeface="B Nazanin" panose="00000400000000000000" pitchFamily="2" charset="-78"/>
              </a:rPr>
              <a:t> ساعت) وجود داشته باشد. تاخیر در کلیه موارد، ناشی ازتصمیم پزشک محلی با توجه به زمان تله مشاوره بود.</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821471"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20</a:t>
            </a:r>
            <a:r>
              <a:rPr lang="en-US" sz="2400" dirty="0" smtClean="0"/>
              <a:t>/</a:t>
            </a:r>
            <a:r>
              <a:rPr lang="fa-IR" sz="2400" dirty="0" smtClean="0"/>
              <a:t>31</a:t>
            </a:r>
            <a:endParaRPr lang="en-US" dirty="0"/>
          </a:p>
        </p:txBody>
      </p:sp>
    </p:spTree>
    <p:extLst>
      <p:ext uri="{BB962C8B-B14F-4D97-AF65-F5344CB8AC3E}">
        <p14:creationId xmlns:p14="http://schemas.microsoft.com/office/powerpoint/2010/main" val="333474012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افراد و روشها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ebdings" panose="05030102010509060703" pitchFamily="18" charset="2"/>
              <a:buChar char="3"/>
            </a:pPr>
            <a:r>
              <a:rPr lang="fa-IR" sz="2800" dirty="0" smtClean="0">
                <a:cs typeface="B Nazanin" panose="00000400000000000000" pitchFamily="2" charset="-78"/>
              </a:rPr>
              <a:t>نمرات</a:t>
            </a:r>
            <a:r>
              <a:rPr lang="en-US" sz="2800" dirty="0" smtClean="0">
                <a:cs typeface="B Nazanin" panose="00000400000000000000" pitchFamily="2" charset="-78"/>
              </a:rPr>
              <a:t>Rankin </a:t>
            </a:r>
            <a:r>
              <a:rPr lang="fa-IR" sz="2800" dirty="0" smtClean="0">
                <a:cs typeface="B Nazanin" panose="00000400000000000000" pitchFamily="2" charset="-78"/>
              </a:rPr>
              <a:t> هیچ </a:t>
            </a:r>
            <a:r>
              <a:rPr lang="fa-IR" sz="2800" dirty="0">
                <a:cs typeface="B Nazanin" panose="00000400000000000000" pitchFamily="2" charset="-78"/>
              </a:rPr>
              <a:t>گونه اختلافی بین بیمارانی که از تله مشاوره بهره برده بودند و دیگران نشان نداد. آن دسته از بیمارانی که بعد ازآغاز سکته به بیمارستان روستایی آمده بودند، بیشتر از تله مشاوره بهره گرفتند. بیمارانی که از تله مشاوره استفاده کرده بودنددر مدت 3 ساعت به بیمارستان رسیده بودند ، در صورتی که بیمارانی که برای تله مشاوره معرفی نشده بودند &gt;24 ساعت بعد از آغاز سکته به بیمارستان رسیدند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21</a:t>
            </a:r>
            <a:r>
              <a:rPr lang="en-US" sz="2400" dirty="0" smtClean="0"/>
              <a:t>/</a:t>
            </a:r>
            <a:r>
              <a:rPr lang="fa-IR" sz="2400" dirty="0" smtClean="0"/>
              <a:t>31</a:t>
            </a:r>
            <a:endParaRPr lang="en-US" dirty="0"/>
          </a:p>
        </p:txBody>
      </p:sp>
    </p:spTree>
    <p:extLst>
      <p:ext uri="{BB962C8B-B14F-4D97-AF65-F5344CB8AC3E}">
        <p14:creationId xmlns:p14="http://schemas.microsoft.com/office/powerpoint/2010/main" val="34583318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افراد و روشها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ebdings" panose="05030102010509060703" pitchFamily="18" charset="2"/>
              <a:buChar char="3"/>
            </a:pPr>
            <a:r>
              <a:rPr lang="fa-IR" sz="2800" dirty="0">
                <a:cs typeface="B Nazanin" panose="00000400000000000000" pitchFamily="2" charset="-78"/>
              </a:rPr>
              <a:t> سهم های وابسته در مدیریت سکته توسط پزشکان محلی و نورولوژیست ها در کلیه طبقات رتبه بندی گردید. در طبقه کار تشخیصی، رتبه  بندی ها  از 41 درصد تا 80 درصد ، برای پزشکان محلی و از 37 تا 79 درصد برای نورولوژیست ها متغیر بود. در طبقه </a:t>
            </a:r>
            <a:r>
              <a:rPr lang="fa-IR" sz="2800" dirty="0" smtClean="0">
                <a:cs typeface="B Nazanin" panose="00000400000000000000" pitchFamily="2" charset="-78"/>
              </a:rPr>
              <a:t>ارزیابی</a:t>
            </a:r>
            <a:r>
              <a:rPr lang="en-US" sz="2800" dirty="0" smtClean="0">
                <a:cs typeface="B Nazanin" panose="00000400000000000000" pitchFamily="2" charset="-78"/>
              </a:rPr>
              <a:t>CT </a:t>
            </a:r>
            <a:r>
              <a:rPr lang="en-US" sz="2800" dirty="0">
                <a:cs typeface="B Nazanin" panose="00000400000000000000" pitchFamily="2" charset="-78"/>
              </a:rPr>
              <a:t>، </a:t>
            </a:r>
            <a:r>
              <a:rPr lang="fa-IR" sz="2800" dirty="0">
                <a:cs typeface="B Nazanin" panose="00000400000000000000" pitchFamily="2" charset="-78"/>
              </a:rPr>
              <a:t>رتبه بندی سهم های وابسته از 21 درصد تا 47 درصد برای پزشکان محلی و از 6 درصد تا 48 درصد برای نورولوژیست ها متغیر بود. برای طبقه تصمیمات درمانی، این نسبت یکسان بود.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a:t>
            </a:r>
            <a:r>
              <a:rPr lang="en-US" sz="2400" dirty="0" smtClean="0"/>
              <a:t>/</a:t>
            </a:r>
            <a:r>
              <a:rPr lang="fa-IR" sz="2400" dirty="0" smtClean="0"/>
              <a:t>31</a:t>
            </a:r>
            <a:endParaRPr lang="en-US" dirty="0"/>
          </a:p>
        </p:txBody>
      </p:sp>
    </p:spTree>
    <p:extLst>
      <p:ext uri="{BB962C8B-B14F-4D97-AF65-F5344CB8AC3E}">
        <p14:creationId xmlns:p14="http://schemas.microsoft.com/office/powerpoint/2010/main" val="4135942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428</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Webdings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2017-05-30T06:40:19Z</dcterms:modified>
</cp:coreProperties>
</file>