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38" autoAdjust="0"/>
    <p:restoredTop sz="94660"/>
  </p:normalViewPr>
  <p:slideViewPr>
    <p:cSldViewPr snapToGrid="0">
      <p:cViewPr varScale="1">
        <p:scale>
          <a:sx n="74" d="100"/>
          <a:sy n="74" d="100"/>
        </p:scale>
        <p:origin x="80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خلاصه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2200" dirty="0">
                <a:solidFill>
                  <a:schemeClr val="bg1"/>
                </a:solidFill>
                <a:cs typeface="B Nazanin" panose="00000400000000000000" pitchFamily="2" charset="-78"/>
              </a:rPr>
              <a:t>Sa-PSO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الگوریتم </a:t>
            </a:r>
            <a:r>
              <a:rPr lang="en-AU" sz="2800" b="1" u="sng" dirty="0" smtClean="0">
                <a:cs typeface="B Nazanin" panose="00000400000000000000" pitchFamily="2" charset="-78"/>
              </a:rPr>
              <a:t>Sa-PSO</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ایده الگوریتم بازپخت شبیه سازی شده،در سال 1953 توسط متروپولیس ارائه شد و توسط کیرک پاتریک در سال 1983 در بهینه سازی مرکب استفاده شد.این ایده، راه حل بهینه متداولی در یک احتمال پس از جستجو،که قانون متروپولیس نامیده می شود،را می پذیرد.و تئوری ثابت کرده است که </a:t>
            </a:r>
            <a:r>
              <a:rPr lang="fa-IR" sz="2800" dirty="0" smtClean="0">
                <a:cs typeface="B Nazanin" panose="00000400000000000000" pitchFamily="2" charset="-78"/>
              </a:rPr>
              <a:t>الگوریتم</a:t>
            </a:r>
            <a:r>
              <a:rPr lang="en-AU" sz="2800" dirty="0" smtClean="0">
                <a:cs typeface="B Nazanin" panose="00000400000000000000" pitchFamily="2" charset="-78"/>
              </a:rPr>
              <a:t>Sa-PSO </a:t>
            </a:r>
            <a:r>
              <a:rPr lang="fa-IR" sz="2800" dirty="0" smtClean="0">
                <a:cs typeface="B Nazanin" panose="00000400000000000000" pitchFamily="2" charset="-78"/>
              </a:rPr>
              <a:t> با </a:t>
            </a:r>
            <a:r>
              <a:rPr lang="fa-IR" sz="2800" dirty="0">
                <a:cs typeface="B Nazanin" panose="00000400000000000000" pitchFamily="2" charset="-78"/>
              </a:rPr>
              <a:t>استفاده از این قانون جدید پذیرش،الگوریتم بهینه سراسری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32</a:t>
            </a:r>
            <a:endParaRPr lang="en-US" dirty="0"/>
          </a:p>
        </p:txBody>
      </p:sp>
    </p:spTree>
    <p:extLst>
      <p:ext uri="{BB962C8B-B14F-4D97-AF65-F5344CB8AC3E}">
        <p14:creationId xmlns:p14="http://schemas.microsoft.com/office/powerpoint/2010/main" val="17445872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خلاصه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2200" dirty="0">
                <a:solidFill>
                  <a:schemeClr val="bg1"/>
                </a:solidFill>
                <a:cs typeface="B Nazanin" panose="00000400000000000000" pitchFamily="2" charset="-78"/>
              </a:rPr>
              <a:t>Sa-PSO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ایده اساسی الگوریتم بهینه سازی گروه ذرات بازپخت شبیه سازی </a:t>
            </a:r>
            <a:r>
              <a:rPr lang="fa-IR" sz="2800" dirty="0" smtClean="0">
                <a:cs typeface="B Nazanin" panose="00000400000000000000" pitchFamily="2" charset="-78"/>
              </a:rPr>
              <a:t>شده</a:t>
            </a:r>
            <a:r>
              <a:rPr lang="en-AU" sz="2800" dirty="0" smtClean="0">
                <a:cs typeface="B Nazanin" panose="00000400000000000000" pitchFamily="2" charset="-78"/>
              </a:rPr>
              <a:t> (</a:t>
            </a:r>
            <a:r>
              <a:rPr lang="en-AU" sz="2800" dirty="0">
                <a:cs typeface="B Nazanin" panose="00000400000000000000" pitchFamily="2" charset="-78"/>
              </a:rPr>
              <a:t>Sa-PSO</a:t>
            </a:r>
            <a:r>
              <a:rPr lang="en-AU" sz="2800" dirty="0" smtClean="0">
                <a:cs typeface="B Nazanin" panose="00000400000000000000" pitchFamily="2" charset="-78"/>
              </a:rPr>
              <a:t>)</a:t>
            </a:r>
            <a:r>
              <a:rPr lang="fa-IR" sz="2800" dirty="0" smtClean="0">
                <a:cs typeface="B Nazanin" panose="00000400000000000000" pitchFamily="2" charset="-78"/>
              </a:rPr>
              <a:t> بصورت </a:t>
            </a:r>
            <a:r>
              <a:rPr lang="fa-IR" sz="2800" dirty="0">
                <a:cs typeface="B Nazanin" panose="00000400000000000000" pitchFamily="2" charset="-78"/>
              </a:rPr>
              <a:t>زیر نشان داده می شود: در ابتدا</a:t>
            </a:r>
            <a:r>
              <a:rPr lang="fa-IR" sz="2800" dirty="0" smtClean="0">
                <a:cs typeface="B Nazanin" panose="00000400000000000000" pitchFamily="2" charset="-78"/>
              </a:rPr>
              <a:t>، بهترین </a:t>
            </a:r>
            <a:r>
              <a:rPr lang="fa-IR" sz="2800" dirty="0">
                <a:cs typeface="B Nazanin" panose="00000400000000000000" pitchFamily="2" charset="-78"/>
              </a:rPr>
              <a:t>موضوع فرد و  بهترین موضوع جهانی توسط قانون متروپولیس پذیرفته </a:t>
            </a:r>
            <a:r>
              <a:rPr lang="fa-IR" sz="2800" dirty="0" smtClean="0">
                <a:cs typeface="B Nazanin" panose="00000400000000000000" pitchFamily="2" charset="-78"/>
              </a:rPr>
              <a:t>شدند، بهترین </a:t>
            </a:r>
            <a:r>
              <a:rPr lang="fa-IR" sz="2800" dirty="0">
                <a:cs typeface="B Nazanin" panose="00000400000000000000" pitchFamily="2" charset="-78"/>
              </a:rPr>
              <a:t>مورد هیپو با احتمال مقبول واقع شد</a:t>
            </a:r>
            <a:r>
              <a:rPr lang="fa-IR" sz="2800" dirty="0" smtClean="0">
                <a:cs typeface="B Nazanin" panose="00000400000000000000" pitchFamily="2" charset="-78"/>
              </a:rPr>
              <a:t>، تابع </a:t>
            </a:r>
            <a:r>
              <a:rPr lang="fa-IR" sz="2800" dirty="0">
                <a:cs typeface="B Nazanin" panose="00000400000000000000" pitchFamily="2" charset="-78"/>
              </a:rPr>
              <a:t>هدف مجازاً در حد خاصی بدتر می شود، قانون پذیرش توسط </a:t>
            </a:r>
            <a:r>
              <a:rPr lang="fa-IR" sz="2800" dirty="0" smtClean="0">
                <a:cs typeface="B Nazanin" panose="00000400000000000000" pitchFamily="2" charset="-78"/>
              </a:rPr>
              <a:t>ضریب</a:t>
            </a:r>
            <a:r>
              <a:rPr lang="en-AU" sz="2800" dirty="0" smtClean="0">
                <a:cs typeface="B Nazanin" panose="00000400000000000000" pitchFamily="2" charset="-78"/>
              </a:rPr>
              <a:t>T </a:t>
            </a:r>
            <a:r>
              <a:rPr lang="fa-IR" sz="2800" dirty="0" smtClean="0">
                <a:cs typeface="B Nazanin" panose="00000400000000000000" pitchFamily="2" charset="-78"/>
              </a:rPr>
              <a:t> تعیین </a:t>
            </a:r>
            <a:r>
              <a:rPr lang="fa-IR" sz="2800" dirty="0">
                <a:cs typeface="B Nazanin" panose="00000400000000000000" pitchFamily="2" charset="-78"/>
              </a:rPr>
              <a:t>شد،</a:t>
            </a:r>
            <a:r>
              <a:rPr lang="en-AU" sz="2800" dirty="0">
                <a:cs typeface="B Nazanin" panose="00000400000000000000" pitchFamily="2" charset="-78"/>
              </a:rPr>
              <a:t>T </a:t>
            </a:r>
            <a:r>
              <a:rPr lang="fa-IR" sz="2800" dirty="0" smtClean="0">
                <a:cs typeface="B Nazanin" panose="00000400000000000000" pitchFamily="2" charset="-78"/>
              </a:rPr>
              <a:t> دمای </a:t>
            </a:r>
            <a:r>
              <a:rPr lang="fa-IR" sz="2800" dirty="0">
                <a:cs typeface="B Nazanin" panose="00000400000000000000" pitchFamily="2" charset="-78"/>
              </a:rPr>
              <a:t>بازپخت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32</a:t>
            </a:r>
            <a:endParaRPr lang="en-US" dirty="0"/>
          </a:p>
        </p:txBody>
      </p:sp>
    </p:spTree>
    <p:extLst>
      <p:ext uri="{BB962C8B-B14F-4D97-AF65-F5344CB8AC3E}">
        <p14:creationId xmlns:p14="http://schemas.microsoft.com/office/powerpoint/2010/main" val="3427727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خلاصه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2200" dirty="0">
                <a:solidFill>
                  <a:schemeClr val="bg1"/>
                </a:solidFill>
                <a:cs typeface="B Nazanin" panose="00000400000000000000" pitchFamily="2" charset="-78"/>
              </a:rPr>
              <a:t>Sa-PSO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 </a:t>
            </a:r>
            <a:r>
              <a:rPr lang="fa-IR" sz="2800" dirty="0" smtClean="0">
                <a:cs typeface="B Nazanin" panose="00000400000000000000" pitchFamily="2" charset="-78"/>
              </a:rPr>
              <a:t>نزول</a:t>
            </a:r>
            <a:r>
              <a:rPr lang="en-AU" sz="2800" dirty="0" smtClean="0">
                <a:cs typeface="B Nazanin" panose="00000400000000000000" pitchFamily="2" charset="-78"/>
              </a:rPr>
              <a:t>T</a:t>
            </a:r>
            <a:r>
              <a:rPr lang="fa-IR" sz="2800" dirty="0" smtClean="0">
                <a:cs typeface="B Nazanin" panose="00000400000000000000" pitchFamily="2" charset="-78"/>
              </a:rPr>
              <a:t> </a:t>
            </a:r>
            <a:r>
              <a:rPr lang="en-AU" sz="2800" dirty="0" smtClean="0">
                <a:cs typeface="B Nazanin" panose="00000400000000000000" pitchFamily="2" charset="-78"/>
              </a:rPr>
              <a:t>،</a:t>
            </a:r>
            <a:r>
              <a:rPr lang="fa-IR" sz="2800" dirty="0">
                <a:cs typeface="B Nazanin" panose="00000400000000000000" pitchFamily="2" charset="-78"/>
              </a:rPr>
              <a:t>ناحیه جستجو می تواند اطراف بهترین نقطه باشد</a:t>
            </a:r>
            <a:r>
              <a:rPr lang="fa-IR" sz="2800" dirty="0" smtClean="0">
                <a:cs typeface="B Nazanin" panose="00000400000000000000" pitchFamily="2" charset="-78"/>
              </a:rPr>
              <a:t>، احتمال </a:t>
            </a:r>
            <a:r>
              <a:rPr lang="fa-IR" sz="2800" dirty="0">
                <a:cs typeface="B Nazanin" panose="00000400000000000000" pitchFamily="2" charset="-78"/>
              </a:rPr>
              <a:t>پذیرفته نقطه بهترین هیپو نیز اندک خواهد بود</a:t>
            </a:r>
            <a:r>
              <a:rPr lang="fa-IR" sz="2800" dirty="0" smtClean="0">
                <a:cs typeface="B Nazanin" panose="00000400000000000000" pitchFamily="2" charset="-78"/>
              </a:rPr>
              <a:t>، زمانی که</a:t>
            </a:r>
            <a:r>
              <a:rPr lang="en-AU" sz="2800" dirty="0" smtClean="0">
                <a:cs typeface="B Nazanin" panose="00000400000000000000" pitchFamily="2" charset="-78"/>
              </a:rPr>
              <a:t>T </a:t>
            </a:r>
            <a:r>
              <a:rPr lang="fa-IR" sz="2800" dirty="0" smtClean="0">
                <a:cs typeface="B Nazanin" panose="00000400000000000000" pitchFamily="2" charset="-78"/>
              </a:rPr>
              <a:t> به </a:t>
            </a:r>
            <a:r>
              <a:rPr lang="fa-IR" sz="2800" dirty="0">
                <a:cs typeface="B Nazanin" panose="00000400000000000000" pitchFamily="2" charset="-78"/>
              </a:rPr>
              <a:t>حد پایینی می رسد،احتمال پذیرفته نقطه بهترین هیپو صفر است</a:t>
            </a:r>
            <a:r>
              <a:rPr lang="fa-IR" sz="2800" dirty="0" smtClean="0">
                <a:cs typeface="B Nazanin" panose="00000400000000000000" pitchFamily="2" charset="-78"/>
              </a:rPr>
              <a:t>، الگوریتم </a:t>
            </a:r>
            <a:r>
              <a:rPr lang="fa-IR" sz="2800" dirty="0">
                <a:cs typeface="B Nazanin" panose="00000400000000000000" pitchFamily="2" charset="-78"/>
              </a:rPr>
              <a:t>فقط بهترین راه حل را به عنوان </a:t>
            </a:r>
            <a:r>
              <a:rPr lang="fa-IR" sz="2800" dirty="0" smtClean="0">
                <a:cs typeface="B Nazanin" panose="00000400000000000000" pitchFamily="2" charset="-78"/>
              </a:rPr>
              <a:t>الگوریتم</a:t>
            </a:r>
            <a:r>
              <a:rPr lang="en-AU" sz="2800" dirty="0" smtClean="0">
                <a:cs typeface="B Nazanin" panose="00000400000000000000" pitchFamily="2" charset="-78"/>
              </a:rPr>
              <a:t>PSO </a:t>
            </a:r>
            <a:r>
              <a:rPr lang="fa-IR" sz="2800" dirty="0" smtClean="0">
                <a:cs typeface="B Nazanin" panose="00000400000000000000" pitchFamily="2" charset="-78"/>
              </a:rPr>
              <a:t> اساسی </a:t>
            </a:r>
            <a:r>
              <a:rPr lang="fa-IR" sz="2800" dirty="0">
                <a:cs typeface="B Nazanin" panose="00000400000000000000" pitchFamily="2" charset="-78"/>
              </a:rPr>
              <a:t>می پذیرد</a:t>
            </a:r>
            <a:r>
              <a:rPr lang="fa-IR" sz="2800" dirty="0" smtClean="0">
                <a:cs typeface="B Nazanin" panose="00000400000000000000" pitchFamily="2" charset="-78"/>
              </a:rPr>
              <a:t>. رابطه </a:t>
            </a:r>
            <a:r>
              <a:rPr lang="fa-IR" sz="2800" dirty="0">
                <a:cs typeface="B Nazanin" panose="00000400000000000000" pitchFamily="2" charset="-78"/>
              </a:rPr>
              <a:t>بین دمای بازپخت و وزن اینرسی بوجود آمد</a:t>
            </a:r>
            <a:r>
              <a:rPr lang="fa-IR" sz="2800" dirty="0" smtClean="0">
                <a:cs typeface="B Nazanin" panose="00000400000000000000" pitchFamily="2" charset="-78"/>
              </a:rPr>
              <a:t>، وزن </a:t>
            </a:r>
            <a:r>
              <a:rPr lang="fa-IR" sz="2800" dirty="0">
                <a:cs typeface="B Nazanin" panose="00000400000000000000" pitchFamily="2" charset="-78"/>
              </a:rPr>
              <a:t>اینرسی با دما تغییر می کند</a:t>
            </a:r>
            <a:r>
              <a:rPr lang="fa-IR" sz="2800" dirty="0" smtClean="0">
                <a:cs typeface="B Nazanin" panose="00000400000000000000" pitchFamily="2" charset="-78"/>
              </a:rPr>
              <a:t>، و </a:t>
            </a:r>
            <a:r>
              <a:rPr lang="fa-IR" sz="2800" dirty="0">
                <a:cs typeface="B Nazanin" panose="00000400000000000000" pitchFamily="2" charset="-78"/>
              </a:rPr>
              <a:t>سپس دقت جستجو بر اساس وزن اینرسی تغییر کرد</a:t>
            </a:r>
            <a:r>
              <a:rPr lang="fa-IR" sz="2800" dirty="0" smtClean="0">
                <a:cs typeface="B Nazanin" panose="00000400000000000000" pitchFamily="2" charset="-78"/>
              </a:rPr>
              <a:t>، بنابراین </a:t>
            </a:r>
            <a:r>
              <a:rPr lang="fa-IR" sz="2800" dirty="0">
                <a:cs typeface="B Nazanin" panose="00000400000000000000" pitchFamily="2" charset="-78"/>
              </a:rPr>
              <a:t>سرعت جستجو افزایش یافت.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32</a:t>
            </a:r>
            <a:endParaRPr lang="en-US" dirty="0"/>
          </a:p>
        </p:txBody>
      </p:sp>
    </p:spTree>
    <p:extLst>
      <p:ext uri="{BB962C8B-B14F-4D97-AF65-F5344CB8AC3E}">
        <p14:creationId xmlns:p14="http://schemas.microsoft.com/office/powerpoint/2010/main" val="9156561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خلاصه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2200" dirty="0">
                <a:solidFill>
                  <a:schemeClr val="bg1"/>
                </a:solidFill>
                <a:cs typeface="B Nazanin" panose="00000400000000000000" pitchFamily="2" charset="-78"/>
              </a:rPr>
              <a:t>Sa-PSO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dirty="0">
                <a:effectLst>
                  <a:outerShdw blurRad="38100" dist="38100" dir="2700000" algn="tl">
                    <a:srgbClr val="000000">
                      <a:alpha val="43137"/>
                    </a:srgbClr>
                  </a:outerShdw>
                </a:effectLst>
                <a:cs typeface="B Nazanin" panose="00000400000000000000" pitchFamily="2" charset="-78"/>
              </a:rPr>
              <a:t>قانون احتمال پذیرش </a:t>
            </a:r>
            <a:r>
              <a:rPr lang="fa-IR" sz="2800" b="1" dirty="0" smtClean="0">
                <a:effectLst>
                  <a:outerShdw blurRad="38100" dist="38100" dir="2700000" algn="tl">
                    <a:srgbClr val="000000">
                      <a:alpha val="43137"/>
                    </a:srgbClr>
                  </a:outerShdw>
                </a:effectLst>
                <a:cs typeface="B Nazanin" panose="00000400000000000000" pitchFamily="2" charset="-78"/>
              </a:rPr>
              <a:t>متروپولیس</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تابع احتمال مقبول</a:t>
            </a:r>
            <a:r>
              <a:rPr lang="fa-IR" sz="2800" dirty="0" smtClean="0">
                <a:cs typeface="B Nazanin" panose="00000400000000000000" pitchFamily="2" charset="-78"/>
              </a:rPr>
              <a:t>، از </a:t>
            </a:r>
            <a:r>
              <a:rPr lang="fa-IR" sz="2800" dirty="0">
                <a:cs typeface="B Nazanin" panose="00000400000000000000" pitchFamily="2" charset="-78"/>
              </a:rPr>
              <a:t>اندازه توزیع بولتزمن-گیبز گرفته شد که به صورت زیر نشان داده شده</a:t>
            </a:r>
            <a:r>
              <a:rPr lang="en-US" sz="2800" dirty="0">
                <a:cs typeface="B Nazanin" panose="00000400000000000000" pitchFamily="2" charset="-78"/>
              </a:rPr>
              <a:t>: </a:t>
            </a:r>
            <a:endParaRPr lang="en-AU" sz="2800" dirty="0">
              <a:cs typeface="B Nazanin" panose="00000400000000000000" pitchFamily="2" charset="-78"/>
            </a:endParaRPr>
          </a:p>
          <a:p>
            <a:pPr algn="just">
              <a:lnSpc>
                <a:spcPct val="150000"/>
              </a:lnSpc>
            </a:pPr>
            <a:r>
              <a:rPr lang="en-US" sz="2800" dirty="0">
                <a:cs typeface="B Nazanin" panose="00000400000000000000" pitchFamily="2" charset="-78"/>
              </a:rPr>
              <a:t>p={1-(1-h)</a:t>
            </a:r>
            <a:r>
              <a:rPr lang="en-US" sz="2800" dirty="0" err="1">
                <a:cs typeface="B Nazanin" panose="00000400000000000000" pitchFamily="2" charset="-78"/>
              </a:rPr>
              <a:t>Δ</a:t>
            </a:r>
            <a:r>
              <a:rPr lang="en-US" sz="2800" i="1" dirty="0" err="1">
                <a:cs typeface="B Nazanin" panose="00000400000000000000" pitchFamily="2" charset="-78"/>
              </a:rPr>
              <a:t>f</a:t>
            </a:r>
            <a:r>
              <a:rPr lang="en-US" sz="2800" dirty="0">
                <a:cs typeface="B Nazanin" panose="00000400000000000000" pitchFamily="2" charset="-78"/>
              </a:rPr>
              <a:t>/T}</a:t>
            </a:r>
            <a:r>
              <a:rPr lang="en-US" sz="2800" baseline="30000" dirty="0">
                <a:cs typeface="B Nazanin" panose="00000400000000000000" pitchFamily="2" charset="-78"/>
              </a:rPr>
              <a:t>1/(1-h)	</a:t>
            </a:r>
            <a:r>
              <a:rPr lang="fa-IR" sz="2800" baseline="30000" dirty="0" smtClean="0">
                <a:cs typeface="B Nazanin" panose="00000400000000000000" pitchFamily="2" charset="-78"/>
              </a:rPr>
              <a:t>                                                                 </a:t>
            </a:r>
            <a:r>
              <a:rPr lang="en-US" sz="2800" baseline="30000" dirty="0" smtClean="0">
                <a:cs typeface="B Nazanin" panose="00000400000000000000" pitchFamily="2" charset="-78"/>
              </a:rPr>
              <a:t> </a:t>
            </a:r>
            <a:r>
              <a:rPr lang="en-US" sz="2800" dirty="0" smtClean="0">
                <a:cs typeface="B Nazanin" panose="00000400000000000000" pitchFamily="2" charset="-78"/>
              </a:rPr>
              <a:t>(</a:t>
            </a:r>
            <a:r>
              <a:rPr lang="en-US" sz="2800" dirty="0">
                <a:cs typeface="B Nazanin" panose="00000400000000000000" pitchFamily="2" charset="-78"/>
              </a:rPr>
              <a:t>5)</a:t>
            </a:r>
            <a:r>
              <a:rPr lang="en-US" sz="2800" baseline="30000" dirty="0">
                <a:cs typeface="B Nazanin" panose="00000400000000000000" pitchFamily="2" charset="-78"/>
              </a:rPr>
              <a:t> </a:t>
            </a:r>
            <a:endParaRPr lang="fa-IR" sz="2800" baseline="300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که </a:t>
            </a:r>
            <a:r>
              <a:rPr lang="en-US" sz="2800" dirty="0" err="1">
                <a:cs typeface="B Nazanin" panose="00000400000000000000" pitchFamily="2" charset="-78"/>
              </a:rPr>
              <a:t>Δ</a:t>
            </a:r>
            <a:r>
              <a:rPr lang="en-US" sz="2800" i="1" dirty="0" err="1">
                <a:cs typeface="B Nazanin" panose="00000400000000000000" pitchFamily="2" charset="-78"/>
              </a:rPr>
              <a:t>f</a:t>
            </a:r>
            <a:r>
              <a:rPr lang="en-US" sz="2800" i="1" dirty="0">
                <a:cs typeface="B Nazanin" panose="00000400000000000000" pitchFamily="2" charset="-78"/>
              </a:rPr>
              <a:t> </a:t>
            </a:r>
            <a:r>
              <a:rPr lang="en-US" sz="2800" dirty="0" smtClean="0">
                <a:cs typeface="B Nazanin" panose="00000400000000000000" pitchFamily="2" charset="-78"/>
              </a:rPr>
              <a:t>= </a:t>
            </a:r>
            <a:r>
              <a:rPr lang="en-US" sz="2800" i="1" dirty="0">
                <a:cs typeface="B Nazanin" panose="00000400000000000000" pitchFamily="2" charset="-78"/>
              </a:rPr>
              <a:t>f</a:t>
            </a:r>
            <a:r>
              <a:rPr lang="en-US" sz="2800" dirty="0">
                <a:cs typeface="B Nazanin" panose="00000400000000000000" pitchFamily="2" charset="-78"/>
              </a:rPr>
              <a:t>(x</a:t>
            </a:r>
            <a:r>
              <a:rPr lang="en-US" sz="2800" baseline="-25000" dirty="0">
                <a:cs typeface="B Nazanin" panose="00000400000000000000" pitchFamily="2" charset="-78"/>
              </a:rPr>
              <a:t>i</a:t>
            </a:r>
            <a:r>
              <a:rPr lang="en-US" sz="2800" dirty="0">
                <a:cs typeface="B Nazanin" panose="00000400000000000000" pitchFamily="2" charset="-78"/>
              </a:rPr>
              <a:t>)-p</a:t>
            </a:r>
            <a:r>
              <a:rPr lang="en-US" sz="2800" baseline="-25000" dirty="0">
                <a:cs typeface="B Nazanin" panose="00000400000000000000" pitchFamily="2" charset="-78"/>
              </a:rPr>
              <a:t>i</a:t>
            </a:r>
            <a:r>
              <a:rPr lang="en-US" sz="2800" dirty="0">
                <a:cs typeface="B Nazanin" panose="00000400000000000000" pitchFamily="2" charset="-78"/>
              </a:rPr>
              <a:t>, f(x</a:t>
            </a:r>
            <a:r>
              <a:rPr lang="en-US" sz="2800" baseline="-25000" dirty="0">
                <a:cs typeface="B Nazanin" panose="00000400000000000000" pitchFamily="2" charset="-78"/>
              </a:rPr>
              <a:t>i</a:t>
            </a:r>
            <a:r>
              <a:rPr lang="en-US" sz="2800" dirty="0">
                <a:cs typeface="B Nazanin" panose="00000400000000000000" pitchFamily="2" charset="-78"/>
              </a:rPr>
              <a:t>) </a:t>
            </a:r>
            <a:r>
              <a:rPr lang="fa-IR" sz="2800" dirty="0" smtClean="0">
                <a:cs typeface="B Nazanin" panose="00000400000000000000" pitchFamily="2" charset="-78"/>
              </a:rPr>
              <a:t> راه </a:t>
            </a:r>
            <a:r>
              <a:rPr lang="fa-IR" sz="2800" dirty="0">
                <a:cs typeface="B Nazanin" panose="00000400000000000000" pitchFamily="2" charset="-78"/>
              </a:rPr>
              <a:t>حل ذره </a:t>
            </a:r>
            <a:r>
              <a:rPr lang="en-US" sz="2800" dirty="0" err="1">
                <a:cs typeface="B Nazanin" panose="00000400000000000000" pitchFamily="2" charset="-78"/>
              </a:rPr>
              <a:t>ith</a:t>
            </a:r>
            <a:r>
              <a:rPr lang="fa-IR" sz="2800" dirty="0">
                <a:cs typeface="B Nazanin" panose="00000400000000000000" pitchFamily="2" charset="-78"/>
              </a:rPr>
              <a:t> است</a:t>
            </a:r>
            <a:r>
              <a:rPr lang="fa-IR" sz="2800" dirty="0" smtClean="0">
                <a:cs typeface="B Nazanin" panose="00000400000000000000" pitchFamily="2" charset="-78"/>
              </a:rPr>
              <a:t>، </a:t>
            </a:r>
            <a:r>
              <a:rPr lang="en-US" sz="2800" i="1" dirty="0" smtClean="0">
                <a:cs typeface="B Nazanin" panose="00000400000000000000" pitchFamily="2" charset="-78"/>
              </a:rPr>
              <a:t>p</a:t>
            </a:r>
            <a:r>
              <a:rPr lang="en-US" sz="2800" baseline="-25000" dirty="0" smtClean="0">
                <a:cs typeface="B Nazanin" panose="00000400000000000000" pitchFamily="2" charset="-78"/>
              </a:rPr>
              <a:t>i</a:t>
            </a:r>
            <a:r>
              <a:rPr lang="fa-IR" sz="2800" dirty="0" smtClean="0">
                <a:cs typeface="B Nazanin" panose="00000400000000000000" pitchFamily="2" charset="-78"/>
              </a:rPr>
              <a:t> </a:t>
            </a:r>
            <a:r>
              <a:rPr lang="fa-IR" sz="2800" dirty="0">
                <a:cs typeface="B Nazanin" panose="00000400000000000000" pitchFamily="2" charset="-78"/>
              </a:rPr>
              <a:t>بهترین راه حل تاریخی است،</a:t>
            </a:r>
            <a:r>
              <a:rPr lang="en-US" sz="2800" dirty="0">
                <a:cs typeface="B Nazanin" panose="00000400000000000000" pitchFamily="2" charset="-78"/>
              </a:rPr>
              <a:t>T</a:t>
            </a:r>
            <a:r>
              <a:rPr lang="fa-IR" sz="2800" dirty="0">
                <a:cs typeface="B Nazanin" panose="00000400000000000000" pitchFamily="2" charset="-78"/>
              </a:rPr>
              <a:t> دمای بازپخت است</a:t>
            </a:r>
            <a:r>
              <a:rPr lang="fa-IR" sz="2800" dirty="0" smtClean="0">
                <a:cs typeface="B Nazanin" panose="00000400000000000000" pitchFamily="2" charset="-78"/>
              </a:rPr>
              <a:t>؛ </a:t>
            </a:r>
            <a:r>
              <a:rPr lang="en-US" sz="2800" dirty="0" smtClean="0">
                <a:cs typeface="B Nazanin" panose="00000400000000000000" pitchFamily="2" charset="-78"/>
              </a:rPr>
              <a:t>h</a:t>
            </a:r>
            <a:r>
              <a:rPr lang="fa-IR" sz="2800" dirty="0" smtClean="0">
                <a:cs typeface="B Nazanin" panose="00000400000000000000" pitchFamily="2" charset="-78"/>
              </a:rPr>
              <a:t> </a:t>
            </a:r>
            <a:r>
              <a:rPr lang="fa-IR" sz="2800" dirty="0">
                <a:cs typeface="B Nazanin" panose="00000400000000000000" pitchFamily="2" charset="-78"/>
              </a:rPr>
              <a:t>عدد واقعی است که رابطه بین حد و دما را تنظیم می کند،زمانی که </a:t>
            </a:r>
            <a:r>
              <a:rPr lang="en-US" sz="2800" dirty="0">
                <a:cs typeface="B Nazanin" panose="00000400000000000000" pitchFamily="2" charset="-78"/>
              </a:rPr>
              <a:t> h→1</a:t>
            </a:r>
            <a:r>
              <a:rPr lang="fa-IR" sz="2800" dirty="0">
                <a:cs typeface="B Nazanin" panose="00000400000000000000" pitchFamily="2" charset="-78"/>
              </a:rPr>
              <a:t>،پس </a:t>
            </a:r>
            <a:endParaRPr lang="en-AU" sz="2800" dirty="0">
              <a:cs typeface="B Nazanin" panose="00000400000000000000" pitchFamily="2" charset="-78"/>
            </a:endParaRPr>
          </a:p>
          <a:p>
            <a:pPr algn="just">
              <a:lnSpc>
                <a:spcPct val="150000"/>
              </a:lnSpc>
            </a:pPr>
            <a:r>
              <a:rPr lang="en-US" sz="2800" i="1" dirty="0"/>
              <a:t>p</a:t>
            </a:r>
            <a:r>
              <a:rPr lang="en-US" sz="2800" dirty="0"/>
              <a:t>=</a:t>
            </a:r>
            <a:r>
              <a:rPr lang="en-US" sz="2800" dirty="0" err="1"/>
              <a:t>exp</a:t>
            </a:r>
            <a:r>
              <a:rPr lang="en-US" sz="2800" dirty="0"/>
              <a:t>(-</a:t>
            </a:r>
            <a:r>
              <a:rPr lang="en-US" sz="2800" dirty="0" err="1"/>
              <a:t>Δf</a:t>
            </a:r>
            <a:r>
              <a:rPr lang="en-US" sz="2800" dirty="0"/>
              <a:t>/T) </a:t>
            </a:r>
            <a:r>
              <a:rPr lang="fa-IR" sz="2800" dirty="0" smtClean="0"/>
              <a:t>                                                       </a:t>
            </a:r>
            <a:r>
              <a:rPr lang="en-US" sz="2800" dirty="0" smtClean="0"/>
              <a:t>(</a:t>
            </a:r>
            <a:r>
              <a:rPr lang="en-US" sz="2800" dirty="0"/>
              <a:t>6</a:t>
            </a:r>
            <a:r>
              <a:rPr lang="en-US" sz="2800" dirty="0" smtClean="0"/>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32</a:t>
            </a:r>
            <a:endParaRPr lang="en-US" dirty="0"/>
          </a:p>
        </p:txBody>
      </p:sp>
    </p:spTree>
    <p:extLst>
      <p:ext uri="{BB962C8B-B14F-4D97-AF65-F5344CB8AC3E}">
        <p14:creationId xmlns:p14="http://schemas.microsoft.com/office/powerpoint/2010/main" val="26876684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294</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2017-05-20T07:45:02Z</dcterms:modified>
</cp:coreProperties>
</file>