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محرک</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مدل سازی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مسیریابی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خاصیت هدایتی</a:t>
            </a:r>
            <a:r>
              <a:rPr lang="en-AU" sz="2800" b="1" u="sng" dirty="0" smtClean="0">
                <a:cs typeface="B Nazanin" panose="00000400000000000000" pitchFamily="2" charset="-78"/>
              </a:rPr>
              <a:t>EM </a:t>
            </a:r>
            <a:r>
              <a:rPr lang="fa-IR" sz="2800" b="1" u="sng" dirty="0" smtClean="0">
                <a:cs typeface="B Nazanin" panose="00000400000000000000" pitchFamily="2" charset="-78"/>
              </a:rPr>
              <a:t> در </a:t>
            </a:r>
            <a:r>
              <a:rPr lang="fa-IR" sz="2800" b="1" u="sng" dirty="0">
                <a:cs typeface="B Nazanin" panose="00000400000000000000" pitchFamily="2" charset="-78"/>
              </a:rPr>
              <a:t>مدارهای مجتمع سه </a:t>
            </a:r>
            <a:r>
              <a:rPr lang="fa-IR" sz="2800" b="1" u="sng" dirty="0" smtClean="0">
                <a:cs typeface="B Nazanin" panose="00000400000000000000" pitchFamily="2" charset="-78"/>
              </a:rPr>
              <a:t>بعدی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خاصیت هدایتی یک خصوصیت بی نظیر </a:t>
            </a:r>
            <a:r>
              <a:rPr lang="en-US" sz="2800" dirty="0">
                <a:cs typeface="B Nazanin" panose="00000400000000000000" pitchFamily="2" charset="-78"/>
              </a:rPr>
              <a:t>EM</a:t>
            </a:r>
            <a:r>
              <a:rPr lang="fa-IR" sz="2800" dirty="0">
                <a:cs typeface="B Nazanin" panose="00000400000000000000" pitchFamily="2" charset="-78"/>
              </a:rPr>
              <a:t> در مدار مجتمع سه بعدی می باشد که </a:t>
            </a:r>
            <a:r>
              <a:rPr lang="en-US" sz="2800" dirty="0">
                <a:cs typeface="B Nazanin" panose="00000400000000000000" pitchFamily="2" charset="-78"/>
              </a:rPr>
              <a:t>MTTF</a:t>
            </a:r>
            <a:r>
              <a:rPr lang="fa-IR" sz="2800" dirty="0">
                <a:cs typeface="B Nazanin" panose="00000400000000000000" pitchFamily="2" charset="-78"/>
              </a:rPr>
              <a:t> میتواند با توجه به جهت مسیریابی تغییر یابد، یعنی، مسیر جریان جاری. </a:t>
            </a:r>
            <a:r>
              <a:rPr lang="en-US" sz="2800" dirty="0">
                <a:cs typeface="B Nazanin" panose="00000400000000000000" pitchFamily="2" charset="-78"/>
              </a:rPr>
              <a:t>EM</a:t>
            </a:r>
            <a:r>
              <a:rPr lang="fa-IR" sz="2800" dirty="0">
                <a:cs typeface="B Nazanin" panose="00000400000000000000" pitchFamily="2" charset="-78"/>
              </a:rPr>
              <a:t> در یک بخش اتصال کوتاه میتواند فشار پشتیبان را تهییج کند. وقتی که اتم های مهاجر انباشتگی را بر روی آنود و قسمت تهی کاتد تولید میکنند، تنش فشاری و تنش کششی بترتیب در آنود و کاتد تهییج میشوند. بنابراین، افت فشار مثبت </a:t>
            </a:r>
            <a:r>
              <a:rPr lang="en-US" sz="2800" dirty="0">
                <a:cs typeface="B Nazanin" panose="00000400000000000000" pitchFamily="2" charset="-78"/>
              </a:rPr>
              <a:t>w.r.t</a:t>
            </a:r>
            <a:r>
              <a:rPr lang="fa-IR" sz="2800" dirty="0">
                <a:cs typeface="B Nazanin" panose="00000400000000000000" pitchFamily="2" charset="-78"/>
              </a:rPr>
              <a:t> مسیر جریان در بخش سیم ظاهر میشود و </a:t>
            </a:r>
            <a:r>
              <a:rPr lang="en-US" sz="2800" dirty="0">
                <a:cs typeface="B Nazanin" panose="00000400000000000000" pitchFamily="2" charset="-78"/>
              </a:rPr>
              <a:t>EM</a:t>
            </a:r>
            <a:r>
              <a:rPr lang="fa-IR" sz="2800" dirty="0">
                <a:cs typeface="B Nazanin" panose="00000400000000000000" pitchFamily="2" charset="-78"/>
              </a:rPr>
              <a:t> را جبران میکند که فشار پشتیبان نام دارد</a:t>
            </a:r>
            <a:r>
              <a:rPr lang="fa-IR"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60824209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محرک</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مدل سازی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مسیریابی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r>
              <a:rPr lang="fa-IR" sz="2200" dirty="0" smtClean="0">
                <a:cs typeface="B Nazanin" panose="00000400000000000000" pitchFamily="2" charset="-78"/>
              </a:rPr>
              <a:t>شکل</a:t>
            </a:r>
            <a:r>
              <a:rPr lang="fa-IR" sz="2200" dirty="0">
                <a:cs typeface="B Nazanin" panose="00000400000000000000" pitchFamily="2" charset="-78"/>
              </a:rPr>
              <a:t>. 3. مثالی برای نشان دادن احتمال </a:t>
            </a:r>
            <a:r>
              <a:rPr lang="fa-IR" sz="2200" dirty="0" smtClean="0">
                <a:cs typeface="B Nazanin" panose="00000400000000000000" pitchFamily="2" charset="-78"/>
              </a:rPr>
              <a:t>جهتیابی</a:t>
            </a:r>
            <a:r>
              <a:rPr lang="en-US" sz="2200" dirty="0" smtClean="0">
                <a:cs typeface="B Nazanin" panose="00000400000000000000" pitchFamily="2" charset="-78"/>
              </a:rPr>
              <a:t>EM </a:t>
            </a:r>
            <a:r>
              <a:rPr lang="fa-IR" sz="2200" dirty="0" smtClean="0">
                <a:cs typeface="B Nazanin" panose="00000400000000000000" pitchFamily="2" charset="-78"/>
              </a:rPr>
              <a:t> در </a:t>
            </a:r>
            <a:r>
              <a:rPr lang="fa-IR" sz="2200" dirty="0">
                <a:cs typeface="B Nazanin" panose="00000400000000000000" pitchFamily="2" charset="-78"/>
              </a:rPr>
              <a:t>سه بعدی </a:t>
            </a:r>
            <a:r>
              <a:rPr lang="en-US" sz="2200" dirty="0">
                <a:cs typeface="B Nazanin" panose="00000400000000000000" pitchFamily="2" charset="-78"/>
              </a:rPr>
              <a:t>IC.</a:t>
            </a:r>
            <a:endParaRPr lang="en-AU" sz="2200" dirty="0">
              <a:cs typeface="B Nazanin" panose="00000400000000000000" pitchFamily="2" charset="-78"/>
            </a:endParaRPr>
          </a:p>
          <a:p>
            <a:pPr algn="ctr" rtl="1">
              <a:lnSpc>
                <a:spcPct val="150000"/>
              </a:lnSpc>
            </a:pPr>
            <a:r>
              <a:rPr lang="fa-IR" sz="2200" dirty="0">
                <a:cs typeface="B Nazanin" panose="00000400000000000000" pitchFamily="2" charset="-78"/>
              </a:rPr>
              <a:t>الف) افت  فشار در </a:t>
            </a:r>
            <a:r>
              <a:rPr lang="en-US" sz="2200" dirty="0">
                <a:cs typeface="B Nazanin" panose="00000400000000000000" pitchFamily="2" charset="-78"/>
              </a:rPr>
              <a:t>+X </a:t>
            </a:r>
            <a:r>
              <a:rPr lang="fa-IR" sz="2200" dirty="0" smtClean="0">
                <a:cs typeface="B Nazanin" panose="00000400000000000000" pitchFamily="2" charset="-78"/>
              </a:rPr>
              <a:t> و </a:t>
            </a:r>
            <a:r>
              <a:rPr lang="fa-IR" sz="2200" dirty="0">
                <a:cs typeface="B Nazanin" panose="00000400000000000000" pitchFamily="2" charset="-78"/>
              </a:rPr>
              <a:t>سیم با جریان جاری درجهت </a:t>
            </a:r>
            <a:r>
              <a:rPr lang="en-US" sz="2200" dirty="0">
                <a:cs typeface="B Nazanin" panose="00000400000000000000" pitchFamily="2" charset="-78"/>
              </a:rPr>
              <a:t>+X </a:t>
            </a:r>
            <a:r>
              <a:rPr lang="fa-IR" sz="2200" dirty="0">
                <a:cs typeface="B Nazanin" panose="00000400000000000000" pitchFamily="2" charset="-78"/>
              </a:rPr>
              <a:t>، (ب) افت فشار در </a:t>
            </a:r>
            <a:r>
              <a:rPr lang="en-US" sz="2200" dirty="0">
                <a:cs typeface="B Nazanin" panose="00000400000000000000" pitchFamily="2" charset="-78"/>
              </a:rPr>
              <a:t>-Y </a:t>
            </a:r>
            <a:r>
              <a:rPr lang="fa-IR" sz="2200" dirty="0" smtClean="0">
                <a:cs typeface="B Nazanin" panose="00000400000000000000" pitchFamily="2" charset="-78"/>
              </a:rPr>
              <a:t> و </a:t>
            </a:r>
            <a:r>
              <a:rPr lang="fa-IR" sz="2200" dirty="0">
                <a:cs typeface="B Nazanin" panose="00000400000000000000" pitchFamily="2" charset="-78"/>
              </a:rPr>
              <a:t>سیم با جریان جاری در جهت </a:t>
            </a:r>
            <a:r>
              <a:rPr lang="en-US" sz="2200" dirty="0">
                <a:cs typeface="B Nazanin" panose="00000400000000000000" pitchFamily="2" charset="-78"/>
              </a:rPr>
              <a:t>-Y</a:t>
            </a:r>
            <a:endParaRPr lang="en-AU" sz="22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34</a:t>
            </a:r>
            <a:endParaRPr lang="en-US" dirty="0"/>
          </a:p>
        </p:txBody>
      </p:sp>
      <p:pic>
        <p:nvPicPr>
          <p:cNvPr id="25" name="Picture 24"/>
          <p:cNvPicPr/>
          <p:nvPr/>
        </p:nvPicPr>
        <p:blipFill>
          <a:blip r:embed="rId2"/>
          <a:stretch>
            <a:fillRect/>
          </a:stretch>
        </p:blipFill>
        <p:spPr>
          <a:xfrm>
            <a:off x="1215189" y="620517"/>
            <a:ext cx="7058199" cy="3439263"/>
          </a:xfrm>
          <a:prstGeom prst="rect">
            <a:avLst/>
          </a:prstGeom>
        </p:spPr>
      </p:pic>
    </p:spTree>
    <p:extLst>
      <p:ext uri="{BB962C8B-B14F-4D97-AF65-F5344CB8AC3E}">
        <p14:creationId xmlns:p14="http://schemas.microsoft.com/office/powerpoint/2010/main" val="14743499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محرک</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مدل سازی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مسیریابی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مدل سازی جریان مستقیم معادل برای شبکه های </a:t>
            </a:r>
            <a:r>
              <a:rPr lang="fa-IR" sz="2800" b="1" u="sng" dirty="0" smtClean="0">
                <a:cs typeface="B Nazanin" panose="00000400000000000000" pitchFamily="2" charset="-78"/>
              </a:rPr>
              <a:t>متناوب</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بیشتر شبکه های سیگنال </a:t>
            </a:r>
            <a:r>
              <a:rPr lang="fa-IR" sz="2800" dirty="0" smtClean="0">
                <a:cs typeface="B Nazanin" panose="00000400000000000000" pitchFamily="2" charset="-78"/>
              </a:rPr>
              <a:t>در</a:t>
            </a:r>
            <a:r>
              <a:rPr lang="en-AU" sz="2800" dirty="0" smtClean="0">
                <a:cs typeface="B Nazanin" panose="00000400000000000000" pitchFamily="2" charset="-78"/>
              </a:rPr>
              <a:t>VLSI </a:t>
            </a:r>
            <a:r>
              <a:rPr lang="fa-IR" sz="2800" dirty="0" smtClean="0">
                <a:cs typeface="B Nazanin" panose="00000400000000000000" pitchFamily="2" charset="-78"/>
              </a:rPr>
              <a:t> شبکه </a:t>
            </a:r>
            <a:r>
              <a:rPr lang="fa-IR" sz="2800" dirty="0">
                <a:cs typeface="B Nazanin" panose="00000400000000000000" pitchFamily="2" charset="-78"/>
              </a:rPr>
              <a:t>های متناوب با جریان دو-مسیره هستند. در گذشته، شبکه های متناوب بعنوان شبکه های کم ارزش </a:t>
            </a:r>
            <a:r>
              <a:rPr lang="fa-IR" sz="2800" dirty="0" smtClean="0">
                <a:cs typeface="B Nazanin" panose="00000400000000000000" pitchFamily="2" charset="-78"/>
              </a:rPr>
              <a:t>برای</a:t>
            </a:r>
            <a:r>
              <a:rPr lang="en-AU" sz="2800" dirty="0" smtClean="0">
                <a:cs typeface="B Nazanin" panose="00000400000000000000" pitchFamily="2" charset="-78"/>
              </a:rPr>
              <a:t>EM </a:t>
            </a:r>
            <a:r>
              <a:rPr lang="fa-IR" sz="2800" dirty="0">
                <a:cs typeface="B Nazanin" panose="00000400000000000000" pitchFamily="2" charset="-78"/>
              </a:rPr>
              <a:t>در نظر گرفته می شدند چون مسیر مخالف جریان </a:t>
            </a:r>
            <a:r>
              <a:rPr lang="fa-IR" sz="2800" dirty="0" smtClean="0">
                <a:cs typeface="B Nazanin" panose="00000400000000000000" pitchFamily="2" charset="-78"/>
              </a:rPr>
              <a:t>بتواند</a:t>
            </a:r>
            <a:r>
              <a:rPr lang="en-AU" sz="2800" dirty="0" smtClean="0">
                <a:cs typeface="B Nazanin" panose="00000400000000000000" pitchFamily="2" charset="-78"/>
              </a:rPr>
              <a:t>EM </a:t>
            </a:r>
            <a:r>
              <a:rPr lang="fa-IR" sz="2800" dirty="0" smtClean="0">
                <a:cs typeface="B Nazanin" panose="00000400000000000000" pitchFamily="2" charset="-78"/>
              </a:rPr>
              <a:t> را </a:t>
            </a:r>
            <a:r>
              <a:rPr lang="fa-IR" sz="2800" dirty="0">
                <a:cs typeface="B Nazanin" panose="00000400000000000000" pitchFamily="2" charset="-78"/>
              </a:rPr>
              <a:t>تا چندین درجه جبران کند. هرچند، اگر عدم تعادل جریان بین دو مسیر جریان وجود داشته باشد</a:t>
            </a:r>
            <a:r>
              <a:rPr lang="fa-IR" sz="2800" dirty="0" smtClean="0">
                <a:cs typeface="B Nazanin" panose="00000400000000000000" pitchFamily="2" charset="-78"/>
              </a:rPr>
              <a:t>، </a:t>
            </a:r>
            <a:r>
              <a:rPr lang="en-AU" sz="2800" dirty="0" smtClean="0">
                <a:cs typeface="B Nazanin" panose="00000400000000000000" pitchFamily="2" charset="-78"/>
              </a:rPr>
              <a:t>EM </a:t>
            </a:r>
            <a:r>
              <a:rPr lang="fa-IR" sz="2800" dirty="0" smtClean="0">
                <a:cs typeface="B Nazanin" panose="00000400000000000000" pitchFamily="2" charset="-78"/>
              </a:rPr>
              <a:t> نمیتواند </a:t>
            </a:r>
            <a:r>
              <a:rPr lang="fa-IR" sz="2800" dirty="0">
                <a:cs typeface="B Nazanin" panose="00000400000000000000" pitchFamily="2" charset="-78"/>
              </a:rPr>
              <a:t>کاملا لغو شود.</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1529634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محرک</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مدل سازی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مسیریابی </a:t>
            </a:r>
            <a:r>
              <a:rPr lang="en-AU" sz="2000" dirty="0" smtClean="0">
                <a:solidFill>
                  <a:schemeClr val="bg1"/>
                </a:solidFill>
                <a:cs typeface="B Nazanin" panose="00000400000000000000" pitchFamily="2" charset="-78"/>
              </a:rPr>
              <a:t>EM</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بعلاوه، بر خلاف شبکه های نیرو/زمینه، هر بخش مسیریابی سیگنال برای عدم موفقیت مهم می باشد؛ حتی اگر قسمت کوچکی از اتصال با شکست مواجه شود، کل شبکه سیگنال با شکست مواجه میشود. بنابراین در تکنولوژی های ریز-میکرون عمیق، طراحان شبکه های متناوب را برای آگاهی-</a:t>
            </a:r>
            <a:r>
              <a:rPr lang="en-AU" sz="2800" dirty="0">
                <a:cs typeface="B Nazanin" panose="00000400000000000000" pitchFamily="2" charset="-78"/>
              </a:rPr>
              <a:t>EM </a:t>
            </a:r>
            <a:r>
              <a:rPr lang="fa-IR" sz="2800" dirty="0" smtClean="0">
                <a:cs typeface="B Nazanin" panose="00000400000000000000" pitchFamily="2" charset="-78"/>
              </a:rPr>
              <a:t> در </a:t>
            </a:r>
            <a:r>
              <a:rPr lang="fa-IR" sz="2800" dirty="0">
                <a:cs typeface="B Nazanin" panose="00000400000000000000" pitchFamily="2" charset="-78"/>
              </a:rPr>
              <a:t>نظر گرفته اند. در مدارهای مجتمع سه بعدی شبکه های متناوب بعلت عامل مهاجرتی استرس-گردنده میتواند با ارزش تر باشد.</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5821854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357</Words>
  <Application>Microsoft Office PowerPoint</Application>
  <PresentationFormat>On-screen Show (4:3)</PresentationFormat>
  <Paragraphs>43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2017-05-23T07:51:05Z</dcterms:modified>
</cp:coreProperties>
</file>