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استراتژی واکسن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000" dirty="0" smtClean="0">
                <a:solidFill>
                  <a:schemeClr val="bg1"/>
                </a:solidFill>
                <a:cs typeface="B Nazanin" panose="00000400000000000000" pitchFamily="2" charset="-78"/>
              </a:rPr>
              <a:t>VLP </a:t>
            </a:r>
            <a:r>
              <a:rPr lang="fa-IR" sz="2000" dirty="0" smtClean="0">
                <a:solidFill>
                  <a:schemeClr val="bg1"/>
                </a:solidFill>
                <a:cs typeface="B Nazanin" panose="00000400000000000000" pitchFamily="2" charset="-78"/>
              </a:rPr>
              <a:t> ها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en-US" sz="2000" dirty="0" smtClean="0">
                <a:solidFill>
                  <a:schemeClr val="bg1"/>
                </a:solidFill>
                <a:cs typeface="B Nazanin" panose="00000400000000000000" pitchFamily="2" charset="-78"/>
              </a:rPr>
              <a:t>VLP HBV</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ویروس های گیاهی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en-US" sz="7200" b="1" dirty="0">
                <a:effectLst>
                  <a:outerShdw blurRad="38100" dist="38100" dir="2700000" algn="tl">
                    <a:srgbClr val="000000">
                      <a:alpha val="43137"/>
                    </a:srgbClr>
                  </a:outerShdw>
                </a:effectLst>
                <a:cs typeface="B Nazanin" panose="00000400000000000000" pitchFamily="2" charset="-78"/>
              </a:rPr>
              <a:t>VLP </a:t>
            </a:r>
            <a:r>
              <a:rPr lang="fa-IR" sz="7200" b="1" dirty="0">
                <a:effectLst>
                  <a:outerShdw blurRad="38100" dist="38100" dir="2700000" algn="tl">
                    <a:srgbClr val="000000">
                      <a:alpha val="43137"/>
                    </a:srgbClr>
                  </a:outerShdw>
                </a:effectLst>
                <a:cs typeface="B Nazanin" panose="00000400000000000000" pitchFamily="2" charset="-78"/>
              </a:rPr>
              <a:t>ها به عنوان </a:t>
            </a:r>
            <a:r>
              <a:rPr lang="fa-IR" sz="7200" b="1" dirty="0" smtClean="0">
                <a:effectLst>
                  <a:outerShdw blurRad="38100" dist="38100" dir="2700000" algn="tl">
                    <a:srgbClr val="000000">
                      <a:alpha val="43137"/>
                    </a:srgbClr>
                  </a:outerShdw>
                </a:effectLst>
                <a:cs typeface="B Nazanin" panose="00000400000000000000" pitchFamily="2" charset="-78"/>
              </a:rPr>
              <a:t>واکسن</a:t>
            </a:r>
            <a:endParaRPr lang="fa-IR" sz="72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823603" y="5262665"/>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36</a:t>
            </a:r>
            <a:endParaRPr lang="en-US" dirty="0"/>
          </a:p>
        </p:txBody>
      </p:sp>
    </p:spTree>
    <p:extLst>
      <p:ext uri="{BB962C8B-B14F-4D97-AF65-F5344CB8AC3E}">
        <p14:creationId xmlns:p14="http://schemas.microsoft.com/office/powerpoint/2010/main" val="186568481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استراتژی واکسن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000" dirty="0" smtClean="0">
                <a:solidFill>
                  <a:schemeClr val="bg1"/>
                </a:solidFill>
                <a:cs typeface="B Nazanin" panose="00000400000000000000" pitchFamily="2" charset="-78"/>
              </a:rPr>
              <a:t>VLP </a:t>
            </a:r>
            <a:r>
              <a:rPr lang="fa-IR" sz="2000" dirty="0" smtClean="0">
                <a:solidFill>
                  <a:schemeClr val="bg1"/>
                </a:solidFill>
                <a:cs typeface="B Nazanin" panose="00000400000000000000" pitchFamily="2" charset="-78"/>
              </a:rPr>
              <a:t> ها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en-US" sz="2000" dirty="0" smtClean="0">
                <a:solidFill>
                  <a:schemeClr val="bg1"/>
                </a:solidFill>
                <a:cs typeface="B Nazanin" panose="00000400000000000000" pitchFamily="2" charset="-78"/>
              </a:rPr>
              <a:t>VLP HBV</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ویروس های گیاهی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en-US" sz="2800" dirty="0">
                <a:cs typeface="B Nazanin" panose="00000400000000000000" pitchFamily="2" charset="-78"/>
              </a:rPr>
              <a:t>VLP</a:t>
            </a:r>
            <a:r>
              <a:rPr lang="fa-IR" sz="2800" dirty="0">
                <a:cs typeface="B Nazanin" panose="00000400000000000000" pitchFamily="2" charset="-78"/>
              </a:rPr>
              <a:t>ها  به عنوان واکسن های زیر واحدی در نظر گرفته می شوندچرا که آنها شامل مجموعه ی غیر آلوده کننده از اجزای ویروس هستند، اما واکسن های کشنده معادل آن ها یه طور معمول به طور کامل حاضر می شوند با این تفاوت که ذرات ویروسی در میزبان غیر فعال هستند. دوختن پروتئین های ویروسی بیانی می تواند از ذراتی تولید شود که از نظر ساختاری و مورفولوژی مشابه به ویروس های آلوده کننده هستند و توانایی باند شدن و نفوذ به سلول های میزبان را دارند. ویروس ها </a:t>
            </a:r>
            <a:r>
              <a:rPr lang="fa-IR" sz="2800" dirty="0" smtClean="0">
                <a:cs typeface="B Nazanin" panose="00000400000000000000" pitchFamily="2" charset="-78"/>
              </a:rPr>
              <a:t>یا</a:t>
            </a:r>
            <a:r>
              <a:rPr lang="en-US" sz="2800" dirty="0" smtClean="0">
                <a:cs typeface="B Nazanin" panose="00000400000000000000" pitchFamily="2" charset="-78"/>
              </a:rPr>
              <a:t>VLP </a:t>
            </a:r>
            <a:r>
              <a:rPr lang="fa-IR" sz="2800" dirty="0">
                <a:cs typeface="B Nazanin" panose="00000400000000000000" pitchFamily="2" charset="-78"/>
              </a:rPr>
              <a:t>های غیر بیماری زا </a:t>
            </a:r>
            <a:r>
              <a:rPr lang="fa-IR" sz="2800" dirty="0" smtClean="0">
                <a:cs typeface="B Nazanin" panose="00000400000000000000" pitchFamily="2" charset="-78"/>
              </a:rPr>
              <a:t>ذاتا از </a:t>
            </a:r>
            <a:r>
              <a:rPr lang="fa-IR" sz="2800" dirty="0">
                <a:cs typeface="B Nazanin" panose="00000400000000000000" pitchFamily="2" charset="-78"/>
              </a:rPr>
              <a:t>واکسن هیا ویروسی ضعیف یا کشته شده هستند.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36</a:t>
            </a:r>
            <a:endParaRPr lang="en-US" dirty="0"/>
          </a:p>
        </p:txBody>
      </p:sp>
    </p:spTree>
    <p:extLst>
      <p:ext uri="{BB962C8B-B14F-4D97-AF65-F5344CB8AC3E}">
        <p14:creationId xmlns:p14="http://schemas.microsoft.com/office/powerpoint/2010/main" val="42098027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استراتژی واکسن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000" dirty="0" smtClean="0">
                <a:solidFill>
                  <a:schemeClr val="bg1"/>
                </a:solidFill>
                <a:cs typeface="B Nazanin" panose="00000400000000000000" pitchFamily="2" charset="-78"/>
              </a:rPr>
              <a:t>VLP </a:t>
            </a:r>
            <a:r>
              <a:rPr lang="fa-IR" sz="2000" dirty="0" smtClean="0">
                <a:solidFill>
                  <a:schemeClr val="bg1"/>
                </a:solidFill>
                <a:cs typeface="B Nazanin" panose="00000400000000000000" pitchFamily="2" charset="-78"/>
              </a:rPr>
              <a:t> ها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en-US" sz="2000" dirty="0" smtClean="0">
                <a:solidFill>
                  <a:schemeClr val="bg1"/>
                </a:solidFill>
                <a:cs typeface="B Nazanin" panose="00000400000000000000" pitchFamily="2" charset="-78"/>
              </a:rPr>
              <a:t>VLP HBV</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ویروس های گیاهی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en-US" sz="2800" b="1" u="sng" dirty="0">
                <a:cs typeface="B Nazanin" panose="00000400000000000000" pitchFamily="2" charset="-78"/>
              </a:rPr>
              <a:t>VLP</a:t>
            </a:r>
            <a:r>
              <a:rPr lang="fa-IR" sz="2800" b="1" u="sng" dirty="0">
                <a:cs typeface="B Nazanin" panose="00000400000000000000" pitchFamily="2" charset="-78"/>
              </a:rPr>
              <a:t>های توسعه نیافته (غیر پیچیده</a:t>
            </a:r>
            <a:r>
              <a:rPr lang="fa-IR" sz="2800" b="1" u="sng" dirty="0" smtClean="0">
                <a:cs typeface="B Nazanin" panose="00000400000000000000" pitchFamily="2" charset="-78"/>
              </a:rPr>
              <a:t>)</a:t>
            </a: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دو واکسن مبتنی بر </a:t>
            </a:r>
            <a:r>
              <a:rPr lang="en-US" sz="2600" dirty="0">
                <a:cs typeface="B Nazanin" panose="00000400000000000000" pitchFamily="2" charset="-78"/>
              </a:rPr>
              <a:t>VLP</a:t>
            </a:r>
            <a:r>
              <a:rPr lang="fa-IR" sz="2600" dirty="0">
                <a:cs typeface="B Nazanin" panose="00000400000000000000" pitchFamily="2" charset="-78"/>
              </a:rPr>
              <a:t> مجوز داده شدند و برای انسان تایید شدند. تولید واکسن تجاری ویروس هپاتیت </a:t>
            </a:r>
            <a:r>
              <a:rPr lang="en-US" sz="2600" dirty="0">
                <a:cs typeface="B Nazanin" panose="00000400000000000000" pitchFamily="2" charset="-78"/>
              </a:rPr>
              <a:t>B</a:t>
            </a:r>
            <a:r>
              <a:rPr lang="fa-IR" sz="2600" dirty="0">
                <a:cs typeface="B Nazanin" panose="00000400000000000000" pitchFamily="2" charset="-78"/>
              </a:rPr>
              <a:t> (</a:t>
            </a:r>
            <a:r>
              <a:rPr lang="en-US" sz="2600" dirty="0">
                <a:cs typeface="B Nazanin" panose="00000400000000000000" pitchFamily="2" charset="-78"/>
              </a:rPr>
              <a:t>HBV</a:t>
            </a:r>
            <a:r>
              <a:rPr lang="fa-IR" sz="2600" dirty="0">
                <a:cs typeface="B Nazanin" panose="00000400000000000000" pitchFamily="2" charset="-78"/>
              </a:rPr>
              <a:t>) . آلودگی </a:t>
            </a:r>
            <a:r>
              <a:rPr lang="en-US" sz="2600" dirty="0">
                <a:cs typeface="B Nazanin" panose="00000400000000000000" pitchFamily="2" charset="-78"/>
              </a:rPr>
              <a:t>HBV</a:t>
            </a:r>
            <a:r>
              <a:rPr lang="fa-IR" sz="2600" dirty="0">
                <a:cs typeface="B Nazanin" panose="00000400000000000000" pitchFamily="2" charset="-78"/>
              </a:rPr>
              <a:t> با تماس جنسی و خون منتقل می شود و یکی از عوامل عمده سرطان  کبد است، و تا به امروز در حدود 300میلیون نفر را در دنیا تحت تاثیر قرار داده است. در فورمولاسیون واکسن اولیه، ذرات خالی آنتی ژن سطحی گرفته شده از</a:t>
            </a:r>
            <a:r>
              <a:rPr lang="en-US" sz="2600" dirty="0">
                <a:cs typeface="B Nazanin" panose="00000400000000000000" pitchFamily="2" charset="-78"/>
              </a:rPr>
              <a:t>HBV </a:t>
            </a:r>
            <a:r>
              <a:rPr lang="fa-IR" sz="2600" dirty="0">
                <a:cs typeface="B Nazanin" panose="00000400000000000000" pitchFamily="2" charset="-78"/>
              </a:rPr>
              <a:t> کوچک (</a:t>
            </a:r>
            <a:r>
              <a:rPr lang="en-US" sz="2600" dirty="0" err="1">
                <a:cs typeface="B Nazanin" panose="00000400000000000000" pitchFamily="2" charset="-78"/>
              </a:rPr>
              <a:t>HBsAg</a:t>
            </a:r>
            <a:r>
              <a:rPr lang="fa-IR" sz="2600" dirty="0">
                <a:cs typeface="B Nazanin" panose="00000400000000000000" pitchFamily="2" charset="-78"/>
              </a:rPr>
              <a:t>) که به طور طبیعی در جریان آلودگی با هپاتیت </a:t>
            </a:r>
            <a:r>
              <a:rPr lang="en-US" sz="2600" dirty="0">
                <a:cs typeface="B Nazanin" panose="00000400000000000000" pitchFamily="2" charset="-78"/>
              </a:rPr>
              <a:t>b </a:t>
            </a:r>
            <a:r>
              <a:rPr lang="fa-IR" sz="2600" dirty="0">
                <a:cs typeface="B Nazanin" panose="00000400000000000000" pitchFamily="2" charset="-78"/>
              </a:rPr>
              <a:t> ساخته شده و به طور طبیعی در خون آلوده حضور دارند از افراد بیمار جداسازی و خالص شدند</a:t>
            </a:r>
            <a:r>
              <a:rPr lang="fa-IR" sz="2600" dirty="0" smtClean="0">
                <a:cs typeface="B Nazanin" panose="00000400000000000000" pitchFamily="2" charset="-78"/>
              </a:rPr>
              <a:t>.</a:t>
            </a:r>
            <a:endParaRPr lang="en-US"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36</a:t>
            </a:r>
            <a:endParaRPr lang="en-US" dirty="0"/>
          </a:p>
        </p:txBody>
      </p:sp>
    </p:spTree>
    <p:extLst>
      <p:ext uri="{BB962C8B-B14F-4D97-AF65-F5344CB8AC3E}">
        <p14:creationId xmlns:p14="http://schemas.microsoft.com/office/powerpoint/2010/main" val="13993091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استراتژی واکسن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000" dirty="0" smtClean="0">
                <a:solidFill>
                  <a:schemeClr val="bg1"/>
                </a:solidFill>
                <a:cs typeface="B Nazanin" panose="00000400000000000000" pitchFamily="2" charset="-78"/>
              </a:rPr>
              <a:t>VLP </a:t>
            </a:r>
            <a:r>
              <a:rPr lang="fa-IR" sz="2000" dirty="0" smtClean="0">
                <a:solidFill>
                  <a:schemeClr val="bg1"/>
                </a:solidFill>
                <a:cs typeface="B Nazanin" panose="00000400000000000000" pitchFamily="2" charset="-78"/>
              </a:rPr>
              <a:t> ها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en-US" sz="2000" dirty="0" smtClean="0">
                <a:solidFill>
                  <a:schemeClr val="bg1"/>
                </a:solidFill>
                <a:cs typeface="B Nazanin" panose="00000400000000000000" pitchFamily="2" charset="-78"/>
              </a:rPr>
              <a:t>VLP HBV</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ویروس های گیاهی</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مقدار </a:t>
            </a:r>
            <a:r>
              <a:rPr lang="fa-IR" sz="2800" dirty="0">
                <a:cs typeface="B Nazanin" panose="00000400000000000000" pitchFamily="2" charset="-78"/>
              </a:rPr>
              <a:t>کم آنتی ژن تولیده شده به این روش منجر به استفاده از روش پروتئین نوترکیب برای ساخت ذرات شد. سیستم های بیانی مخمری، باکلوویرروس ها و سلول های حیوانی اغلب استفاده می شوند زیرا این کشت ها قادر به تولید مقدار زیادی پروتئین در شرایط آزمایشگاهی هستند. در </a:t>
            </a:r>
            <a:r>
              <a:rPr lang="fa-IR" sz="2800" dirty="0" smtClean="0">
                <a:cs typeface="B Nazanin" panose="00000400000000000000" pitchFamily="2" charset="-78"/>
              </a:rPr>
              <a:t>مورد</a:t>
            </a:r>
            <a:r>
              <a:rPr lang="en-US" sz="2800" dirty="0" smtClean="0">
                <a:cs typeface="B Nazanin" panose="00000400000000000000" pitchFamily="2" charset="-78"/>
              </a:rPr>
              <a:t>HBV </a:t>
            </a:r>
            <a:r>
              <a:rPr lang="fa-IR" sz="2800" dirty="0" smtClean="0">
                <a:cs typeface="B Nazanin" panose="00000400000000000000" pitchFamily="2" charset="-78"/>
              </a:rPr>
              <a:t> وکتورهای </a:t>
            </a:r>
            <a:r>
              <a:rPr lang="fa-IR" sz="2800" dirty="0">
                <a:cs typeface="B Nazanin" panose="00000400000000000000" pitchFamily="2" charset="-78"/>
              </a:rPr>
              <a:t>حامل </a:t>
            </a:r>
            <a:r>
              <a:rPr lang="fa-IR" sz="2800" dirty="0" smtClean="0">
                <a:cs typeface="B Nazanin" panose="00000400000000000000" pitchFamily="2" charset="-78"/>
              </a:rPr>
              <a:t>توالی</a:t>
            </a:r>
            <a:r>
              <a:rPr lang="en-US" sz="2800" dirty="0" smtClean="0">
                <a:cs typeface="B Nazanin" panose="00000400000000000000" pitchFamily="2" charset="-78"/>
              </a:rPr>
              <a:t>cDNA </a:t>
            </a:r>
            <a:r>
              <a:rPr lang="en-US" sz="2800" dirty="0" err="1" smtClean="0">
                <a:cs typeface="B Nazanin" panose="00000400000000000000" pitchFamily="2" charset="-78"/>
              </a:rPr>
              <a:t>HBsAg</a:t>
            </a:r>
            <a:r>
              <a:rPr lang="en-US" sz="2800" dirty="0" smtClean="0">
                <a:cs typeface="B Nazanin" panose="00000400000000000000" pitchFamily="2" charset="-78"/>
              </a:rPr>
              <a:t> </a:t>
            </a:r>
            <a:r>
              <a:rPr lang="fa-IR" sz="2800" dirty="0" smtClean="0">
                <a:cs typeface="B Nazanin" panose="00000400000000000000" pitchFamily="2" charset="-78"/>
              </a:rPr>
              <a:t> تولید </a:t>
            </a:r>
            <a:r>
              <a:rPr lang="fa-IR" sz="2800" dirty="0">
                <a:cs typeface="B Nazanin" panose="00000400000000000000" pitchFamily="2" charset="-78"/>
              </a:rPr>
              <a:t>شدند و پروتئین آنتی ژن سطحی در سلول مخمر نوترکیب بیان </a:t>
            </a:r>
            <a:r>
              <a:rPr lang="fa-IR" sz="2800" dirty="0" smtClean="0">
                <a:cs typeface="B Nazanin" panose="00000400000000000000" pitchFamily="2" charset="-78"/>
              </a:rPr>
              <a:t>و</a:t>
            </a:r>
            <a:r>
              <a:rPr lang="en-US" sz="2800" dirty="0" smtClean="0">
                <a:cs typeface="B Nazanin" panose="00000400000000000000" pitchFamily="2" charset="-78"/>
              </a:rPr>
              <a:t>VLP </a:t>
            </a:r>
            <a:r>
              <a:rPr lang="fa-IR" sz="2800" dirty="0">
                <a:cs typeface="B Nazanin" panose="00000400000000000000" pitchFamily="2" charset="-78"/>
              </a:rPr>
              <a:t>ها تشکیل و خود مونتاژ شدند.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36</a:t>
            </a:r>
            <a:endParaRPr lang="en-US" dirty="0"/>
          </a:p>
        </p:txBody>
      </p:sp>
    </p:spTree>
    <p:extLst>
      <p:ext uri="{BB962C8B-B14F-4D97-AF65-F5344CB8AC3E}">
        <p14:creationId xmlns:p14="http://schemas.microsoft.com/office/powerpoint/2010/main" val="134389962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372</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2017-05-28T07:42:41Z</dcterms:modified>
</cp:coreProperties>
</file>