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برآوردکننده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مقایسه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عصبی هیبریدی فوزی </a:t>
            </a: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تکاملی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(EFHNN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)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EFHNN</a:t>
            </a:r>
          </a:p>
        </p:txBody>
      </p:sp>
    </p:spTree>
    <p:extLst>
      <p:ext uri="{BB962C8B-B14F-4D97-AF65-F5344CB8AC3E}">
        <p14:creationId xmlns:p14="http://schemas.microsoft.com/office/powerpoint/2010/main" val="425181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برآوردکننده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مقایسه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r>
              <a:rPr lang="en-US" sz="2800" dirty="0">
                <a:cs typeface="B Nazanin" panose="00000400000000000000" pitchFamily="2" charset="-78"/>
              </a:rPr>
              <a:t>EFHNN</a:t>
            </a:r>
            <a:r>
              <a:rPr lang="fa-IR" sz="2800" dirty="0">
                <a:cs typeface="B Nazanin" panose="00000400000000000000" pitchFamily="2" charset="-78"/>
              </a:rPr>
              <a:t> پیشنهاد شده از چهار شیوه هوش مصنوعی یعنی شبکه عصبی </a:t>
            </a:r>
            <a:r>
              <a:rPr lang="en-US" sz="2800" dirty="0">
                <a:cs typeface="B Nazanin" panose="00000400000000000000" pitchFamily="2" charset="-78"/>
              </a:rPr>
              <a:t>(NN)</a:t>
            </a:r>
            <a:r>
              <a:rPr lang="fa-IR" sz="2800" dirty="0">
                <a:cs typeface="B Nazanin" panose="00000400000000000000" pitchFamily="2" charset="-78"/>
              </a:rPr>
              <a:t> ، شبکه عصبی مرتبه بالا </a:t>
            </a:r>
            <a:r>
              <a:rPr lang="en-US" sz="2800" dirty="0">
                <a:cs typeface="B Nazanin" panose="00000400000000000000" pitchFamily="2" charset="-78"/>
              </a:rPr>
              <a:t>(HONN)</a:t>
            </a:r>
            <a:r>
              <a:rPr lang="fa-IR" sz="2800" dirty="0">
                <a:cs typeface="B Nazanin" panose="00000400000000000000" pitchFamily="2" charset="-78"/>
              </a:rPr>
              <a:t>، منطق فوزی </a:t>
            </a:r>
            <a:r>
              <a:rPr lang="en-US" sz="2800" dirty="0">
                <a:cs typeface="B Nazanin" panose="00000400000000000000" pitchFamily="2" charset="-78"/>
              </a:rPr>
              <a:t>(FL)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الگوریتم ژنتیکی </a:t>
            </a:r>
            <a:r>
              <a:rPr lang="en-US" sz="2800" dirty="0">
                <a:cs typeface="B Nazanin" panose="00000400000000000000" pitchFamily="2" charset="-78"/>
              </a:rPr>
              <a:t>(GA)</a:t>
            </a:r>
            <a:r>
              <a:rPr lang="fa-IR" sz="2800" dirty="0">
                <a:cs typeface="B Nazanin" panose="00000400000000000000" pitchFamily="2" charset="-78"/>
              </a:rPr>
              <a:t> استفاده میکند (شکل 1). </a:t>
            </a:r>
            <a:r>
              <a:rPr lang="en-US" sz="2800" dirty="0">
                <a:cs typeface="B Nazanin" panose="00000400000000000000" pitchFamily="2" charset="-78"/>
              </a:rPr>
              <a:t>NN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HONN </a:t>
            </a:r>
            <a:r>
              <a:rPr lang="fa-IR" sz="2800" dirty="0" smtClean="0">
                <a:cs typeface="B Nazanin" panose="00000400000000000000" pitchFamily="2" charset="-78"/>
              </a:rPr>
              <a:t> موتور </a:t>
            </a:r>
            <a:r>
              <a:rPr lang="fa-IR" sz="2800" dirty="0">
                <a:cs typeface="B Nazanin" panose="00000400000000000000" pitchFamily="2" charset="-78"/>
              </a:rPr>
              <a:t>استنباطی را تشکیل می دهند، به عبارتی شبکه عصبی هیبریدی پیشنهاد شده </a:t>
            </a:r>
            <a:r>
              <a:rPr lang="en-US" sz="2800" dirty="0">
                <a:cs typeface="B Nazanin" panose="00000400000000000000" pitchFamily="2" charset="-78"/>
              </a:rPr>
              <a:t>(HNN)</a:t>
            </a:r>
            <a:r>
              <a:rPr lang="fa-IR" sz="2800" dirty="0">
                <a:cs typeface="B Nazanin" panose="00000400000000000000" pitchFamily="2" charset="-78"/>
              </a:rPr>
              <a:t>؛ </a:t>
            </a:r>
            <a:r>
              <a:rPr lang="en-US" sz="2800" dirty="0">
                <a:cs typeface="B Nazanin" panose="00000400000000000000" pitchFamily="2" charset="-78"/>
              </a:rPr>
              <a:t>FL</a:t>
            </a:r>
            <a:r>
              <a:rPr lang="fa-IR" sz="2800" dirty="0">
                <a:cs typeface="B Nazanin" panose="00000400000000000000" pitchFamily="2" charset="-78"/>
              </a:rPr>
              <a:t> بر لایه های </a:t>
            </a:r>
            <a:r>
              <a:rPr lang="en-US" sz="2800" dirty="0" err="1">
                <a:cs typeface="B Nazanin" panose="00000400000000000000" pitchFamily="2" charset="-78"/>
              </a:rPr>
              <a:t>fuzzifier</a:t>
            </a:r>
            <a:r>
              <a:rPr lang="ar-SA" sz="2800" dirty="0">
                <a:cs typeface="B Nazanin" panose="00000400000000000000" pitchFamily="2" charset="-78"/>
              </a:rPr>
              <a:t> و </a:t>
            </a:r>
            <a:r>
              <a:rPr lang="en-US" sz="2800" dirty="0" err="1">
                <a:cs typeface="B Nazanin" panose="00000400000000000000" pitchFamily="2" charset="-78"/>
              </a:rPr>
              <a:t>defuzzifier</a:t>
            </a:r>
            <a:r>
              <a:rPr lang="ar-SA" sz="2800" dirty="0">
                <a:cs typeface="B Nazanin" panose="00000400000000000000" pitchFamily="2" charset="-78"/>
              </a:rPr>
              <a:t> حاکم می باشد؛ و </a:t>
            </a:r>
            <a:r>
              <a:rPr lang="en-US" sz="2800" dirty="0">
                <a:cs typeface="B Nazanin" panose="00000400000000000000" pitchFamily="2" charset="-78"/>
              </a:rPr>
              <a:t>GA HNN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FL</a:t>
            </a:r>
            <a:r>
              <a:rPr lang="fa-IR" sz="2800" dirty="0">
                <a:cs typeface="B Nazanin" panose="00000400000000000000" pitchFamily="2" charset="-78"/>
              </a:rPr>
              <a:t> را بهینه می سازد.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EFHNN</a:t>
            </a:r>
          </a:p>
        </p:txBody>
      </p:sp>
    </p:spTree>
    <p:extLst>
      <p:ext uri="{BB962C8B-B14F-4D97-AF65-F5344CB8AC3E}">
        <p14:creationId xmlns:p14="http://schemas.microsoft.com/office/powerpoint/2010/main" val="38329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برآوردکننده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مقایسه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1. معماری </a:t>
            </a:r>
            <a:r>
              <a:rPr lang="en-US" sz="2800" dirty="0">
                <a:cs typeface="B Nazanin" panose="00000400000000000000" pitchFamily="2" charset="-78"/>
              </a:rPr>
              <a:t>EFHNN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EFHNN</a:t>
            </a:r>
          </a:p>
        </p:txBody>
      </p:sp>
      <p:pic>
        <p:nvPicPr>
          <p:cNvPr id="26" name="Picture 25"/>
          <p:cNvPicPr/>
          <p:nvPr/>
        </p:nvPicPr>
        <p:blipFill>
          <a:blip r:embed="rId2"/>
          <a:stretch>
            <a:fillRect/>
          </a:stretch>
        </p:blipFill>
        <p:spPr>
          <a:xfrm>
            <a:off x="1557478" y="289273"/>
            <a:ext cx="5979882" cy="415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17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برآوردکننده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مقایسه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شبکه عصبی هیبریدی پیشنهاد شده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r>
              <a:rPr lang="fa-IR" sz="2800" dirty="0">
                <a:cs typeface="B Nazanin" panose="00000400000000000000" pitchFamily="2" charset="-78"/>
              </a:rPr>
              <a:t>واژه هیبرید به طور نوعی به امور اقتباس شده از منابع ناهمگن یا تشکیل شده از عناصر مختلف یا گوناگون اشاره می کند. </a:t>
            </a:r>
            <a:r>
              <a:rPr lang="fa-IR" sz="2800" dirty="0" smtClean="0">
                <a:cs typeface="B Nazanin" panose="00000400000000000000" pitchFamily="2" charset="-78"/>
              </a:rPr>
              <a:t>برای</a:t>
            </a:r>
            <a:r>
              <a:rPr lang="en-US" sz="2800" dirty="0" smtClean="0">
                <a:cs typeface="B Nazanin" panose="00000400000000000000" pitchFamily="2" charset="-78"/>
              </a:rPr>
              <a:t>HNN </a:t>
            </a:r>
            <a:r>
              <a:rPr lang="fa-IR" sz="2800" dirty="0" smtClean="0">
                <a:cs typeface="B Nazanin" panose="00000400000000000000" pitchFamily="2" charset="-78"/>
              </a:rPr>
              <a:t> پیشنهاد </a:t>
            </a:r>
            <a:r>
              <a:rPr lang="fa-IR" sz="2800" dirty="0">
                <a:cs typeface="B Nazanin" panose="00000400000000000000" pitchFamily="2" charset="-78"/>
              </a:rPr>
              <a:t>شده، کلمه هیبرید به ترکیبی از شبکه های عصبی مرتبه بالا و عصبی سنتی اشاره می کند. شبکه عصبی مرتبه بالا که این مقاله از آن استفاده می کند توسط </a:t>
            </a:r>
            <a:r>
              <a:rPr lang="fa-IR" sz="2800" dirty="0" smtClean="0">
                <a:cs typeface="B Nazanin" panose="00000400000000000000" pitchFamily="2" charset="-78"/>
              </a:rPr>
              <a:t>مدل</a:t>
            </a:r>
            <a:r>
              <a:rPr lang="en-US" sz="2800" dirty="0" smtClean="0">
                <a:cs typeface="B Nazanin" panose="00000400000000000000" pitchFamily="2" charset="-78"/>
              </a:rPr>
              <a:t>HONEST </a:t>
            </a:r>
            <a:r>
              <a:rPr lang="fa-IR" sz="2800" dirty="0" smtClean="0">
                <a:cs typeface="B Nazanin" panose="00000400000000000000" pitchFamily="2" charset="-78"/>
              </a:rPr>
              <a:t> پیشنهاد </a:t>
            </a:r>
            <a:r>
              <a:rPr lang="fa-IR" sz="2800" dirty="0">
                <a:cs typeface="B Nazanin" panose="00000400000000000000" pitchFamily="2" charset="-78"/>
              </a:rPr>
              <a:t>و از سه لایه با اتصال مرتبه بالا و اتصال خطی بین لایه های اول و دوم و لایه های دوم و سوم ساخته شده </a:t>
            </a:r>
            <a:r>
              <a:rPr lang="fa-IR" sz="2800" dirty="0" smtClean="0">
                <a:cs typeface="B Nazanin" panose="00000400000000000000" pitchFamily="2" charset="-78"/>
              </a:rPr>
              <a:t>است.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EFHNN</a:t>
            </a:r>
          </a:p>
        </p:txBody>
      </p:sp>
    </p:spTree>
    <p:extLst>
      <p:ext uri="{BB962C8B-B14F-4D97-AF65-F5344CB8AC3E}">
        <p14:creationId xmlns:p14="http://schemas.microsoft.com/office/powerpoint/2010/main" val="56847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239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Webdings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2017-05-10T10:02:01Z</dcterms:modified>
</cp:coreProperties>
</file>