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آرایه های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CMUT</a:t>
            </a:r>
            <a:r>
              <a:rPr lang="en-US" sz="16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 آزمایشی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بازسازی تصویر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تجزیه و تحلیل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کار آزمایشی</a:t>
            </a:r>
            <a:endParaRPr lang="fa-I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9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آرایه های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CMUT</a:t>
            </a:r>
            <a:r>
              <a:rPr lang="en-US" sz="16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 آزمایشی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بازسازی تصویر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تجزیه و تحلیل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cs typeface="B Nazanin" panose="00000400000000000000" pitchFamily="2" charset="-78"/>
              </a:rPr>
              <a:t> .A </a:t>
            </a:r>
            <a:r>
              <a:rPr lang="fa-IR" sz="2800" b="1" u="sng" dirty="0">
                <a:cs typeface="B Nazanin" panose="00000400000000000000" pitchFamily="2" charset="-78"/>
              </a:rPr>
              <a:t>سیستم اکتساب داده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سیستم اکتساب داده های بر </a:t>
            </a:r>
            <a:r>
              <a:rPr lang="fa-IR" sz="2800" dirty="0" smtClean="0">
                <a:cs typeface="B Nazanin" panose="00000400000000000000" pitchFamily="2" charset="-78"/>
              </a:rPr>
              <a:t>مبنای</a:t>
            </a:r>
            <a:r>
              <a:rPr lang="en-US" sz="2800" dirty="0" smtClean="0">
                <a:cs typeface="B Nazanin" panose="00000400000000000000" pitchFamily="2" charset="-78"/>
              </a:rPr>
              <a:t>PC </a:t>
            </a:r>
            <a:r>
              <a:rPr lang="fa-IR" sz="2800" dirty="0" smtClean="0">
                <a:cs typeface="B Nazanin" panose="00000400000000000000" pitchFamily="2" charset="-78"/>
              </a:rPr>
              <a:t> شامل </a:t>
            </a:r>
            <a:r>
              <a:rPr lang="fa-IR" sz="2800" dirty="0">
                <a:cs typeface="B Nazanin" panose="00000400000000000000" pitchFamily="2" charset="-78"/>
              </a:rPr>
              <a:t>مدارهای طراحی شده سفارشی و رابط نرم افزاری می شد.  به منظور فراهم نمودن اتصالات الکتریکی انفرادی برای هر المان ترانسدیوسر، </a:t>
            </a:r>
            <a:r>
              <a:rPr lang="fa-IR" sz="2800" dirty="0" smtClean="0">
                <a:cs typeface="B Nazanin" panose="00000400000000000000" pitchFamily="2" charset="-78"/>
              </a:rPr>
              <a:t>آرایه</a:t>
            </a:r>
            <a:r>
              <a:rPr lang="en-US" sz="2800" dirty="0" smtClean="0">
                <a:cs typeface="B Nazanin" panose="00000400000000000000" pitchFamily="2" charset="-78"/>
              </a:rPr>
              <a:t>CMUT </a:t>
            </a:r>
            <a:r>
              <a:rPr lang="fa-IR" sz="2800" dirty="0" smtClean="0">
                <a:cs typeface="B Nazanin" panose="00000400000000000000" pitchFamily="2" charset="-78"/>
              </a:rPr>
              <a:t> خطی </a:t>
            </a:r>
            <a:r>
              <a:rPr lang="fa-IR" sz="2800" dirty="0">
                <a:cs typeface="B Nazanin" panose="00000400000000000000" pitchFamily="2" charset="-78"/>
              </a:rPr>
              <a:t>1 بعدی 128 المانی متصل و سیم به بورد مدار </a:t>
            </a:r>
            <a:r>
              <a:rPr lang="fa-IR" sz="2800" dirty="0" smtClean="0">
                <a:cs typeface="B Nazanin" panose="00000400000000000000" pitchFamily="2" charset="-78"/>
              </a:rPr>
              <a:t>چاپی </a:t>
            </a:r>
            <a:r>
              <a:rPr lang="en-US" sz="2800" dirty="0" smtClean="0">
                <a:cs typeface="B Nazanin" panose="00000400000000000000" pitchFamily="2" charset="-78"/>
              </a:rPr>
              <a:t>(PCB)</a:t>
            </a:r>
            <a:r>
              <a:rPr lang="fa-IR" sz="2800" dirty="0" smtClean="0">
                <a:cs typeface="B Nazanin" panose="00000400000000000000" pitchFamily="2" charset="-78"/>
              </a:rPr>
              <a:t> وصل </a:t>
            </a:r>
            <a:r>
              <a:rPr lang="fa-IR" sz="2800" dirty="0">
                <a:cs typeface="B Nazanin" panose="00000400000000000000" pitchFamily="2" charset="-78"/>
              </a:rPr>
              <a:t>گردید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en-US" sz="2800" dirty="0" smtClean="0">
                <a:cs typeface="B Nazanin" panose="00000400000000000000" pitchFamily="2" charset="-78"/>
              </a:rPr>
              <a:t>PCB</a:t>
            </a:r>
            <a:r>
              <a:rPr lang="fa-IR" sz="2800" dirty="0" smtClean="0">
                <a:cs typeface="B Nazanin" panose="00000400000000000000" pitchFamily="2" charset="-78"/>
              </a:rPr>
              <a:t> دوم </a:t>
            </a:r>
            <a:r>
              <a:rPr lang="fa-IR" sz="2800" dirty="0">
                <a:cs typeface="B Nazanin" panose="00000400000000000000" pitchFamily="2" charset="-78"/>
              </a:rPr>
              <a:t>در امتداد مسیر سیگنال ، </a:t>
            </a:r>
            <a:r>
              <a:rPr lang="fa-IR" sz="2800" dirty="0" smtClean="0">
                <a:cs typeface="B Nazanin" panose="00000400000000000000" pitchFamily="2" charset="-78"/>
              </a:rPr>
              <a:t>بایاس</a:t>
            </a:r>
            <a:r>
              <a:rPr lang="en-US" sz="2800" dirty="0" smtClean="0">
                <a:cs typeface="B Nazanin" panose="00000400000000000000" pitchFamily="2" charset="-78"/>
              </a:rPr>
              <a:t>DC 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المان های ترانسدیوسر فراهم نمود و جریان </a:t>
            </a:r>
            <a:r>
              <a:rPr lang="fa-IR" sz="2800" dirty="0" smtClean="0">
                <a:cs typeface="B Nazanin" panose="00000400000000000000" pitchFamily="2" charset="-78"/>
              </a:rPr>
              <a:t>تناوبی</a:t>
            </a:r>
            <a:r>
              <a:rPr lang="en-US" sz="2800" dirty="0" smtClean="0">
                <a:cs typeface="B Nazanin" panose="00000400000000000000" pitchFamily="2" charset="-78"/>
              </a:rPr>
              <a:t>(AC</a:t>
            </a:r>
            <a:r>
              <a:rPr lang="en-US" sz="2800" dirty="0">
                <a:cs typeface="B Nazanin" panose="00000400000000000000" pitchFamily="2" charset="-78"/>
              </a:rPr>
              <a:t>) ، </a:t>
            </a:r>
            <a:r>
              <a:rPr lang="fa-IR" sz="2800" dirty="0">
                <a:cs typeface="B Nazanin" panose="00000400000000000000" pitchFamily="2" charset="-78"/>
              </a:rPr>
              <a:t>سیگنال های ارسال و دریافت را برای و از آرایه باهم جفت نمود.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0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آرایه های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CMUT</a:t>
            </a:r>
            <a:r>
              <a:rPr lang="en-US" sz="16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 آزمایشی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بازسازی تصویر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تجزیه و تحلیل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مرحله دوم مدارهای الکترونیکی با انتخاب کانال انتقال و دریافت و بزرگنمایی سیگنال های اکو ورودی سرو کار داشت. به طور نوعی از سیستم برای جمع آوری اسکن </a:t>
            </a:r>
            <a:r>
              <a:rPr lang="fa-IR" sz="2800" dirty="0" smtClean="0">
                <a:cs typeface="B Nazanin" panose="00000400000000000000" pitchFamily="2" charset="-78"/>
              </a:rPr>
              <a:t>های</a:t>
            </a:r>
            <a:r>
              <a:rPr lang="en-US" sz="2800" dirty="0" smtClean="0">
                <a:cs typeface="B Nazanin" panose="00000400000000000000" pitchFamily="2" charset="-78"/>
              </a:rPr>
              <a:t>A 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کلیه ترکیبات کانال انتقال و دریافت استفاده شده است که در این موردهر بار تنها یک کانال انتقال و هشت کانال دریافت، انتخاب می گردد.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7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آرایه های</a:t>
            </a:r>
            <a:r>
              <a:rPr lang="en-US" dirty="0">
                <a:solidFill>
                  <a:schemeClr val="bg1"/>
                </a:solidFill>
                <a:cs typeface="B Nazanin" panose="00000400000000000000" pitchFamily="2" charset="-78"/>
              </a:rPr>
              <a:t>CMUT</a:t>
            </a:r>
            <a:r>
              <a:rPr lang="en-US" sz="16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کار آزمایشی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بازسازی تصویر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تجزیه و تحلیل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تصویربردار اولتراسوند آرایه فازدار مرسوم و </a:t>
            </a:r>
            <a:r>
              <a:rPr lang="fa-IR" sz="2800" dirty="0" smtClean="0">
                <a:cs typeface="B Nazanin" panose="00000400000000000000" pitchFamily="2" charset="-78"/>
              </a:rPr>
              <a:t>متداول</a:t>
            </a:r>
            <a:r>
              <a:rPr lang="en-US" sz="2800" dirty="0" smtClean="0">
                <a:cs typeface="B Nazanin" panose="00000400000000000000" pitchFamily="2" charset="-78"/>
              </a:rPr>
              <a:t>(CPA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en-US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کلیه المان های آرایه همزمان باهم فعال شده و بدین طریق یک پرتو با کانون ثابت فراتر از مینیموم </a:t>
            </a:r>
            <a:r>
              <a:rPr lang="fa-IR" sz="2800" dirty="0" smtClean="0">
                <a:cs typeface="B Nazanin" panose="00000400000000000000" pitchFamily="2" charset="-78"/>
              </a:rPr>
              <a:t>عمق</a:t>
            </a:r>
            <a:r>
              <a:rPr lang="en-US" sz="2800" dirty="0" err="1" smtClean="0">
                <a:cs typeface="B Nazanin" panose="00000400000000000000" pitchFamily="2" charset="-78"/>
              </a:rPr>
              <a:t>f</a:t>
            </a:r>
            <a:r>
              <a:rPr lang="en-US" sz="2800" dirty="0" err="1">
                <a:cs typeface="B Nazanin" panose="00000400000000000000" pitchFamily="2" charset="-78"/>
              </a:rPr>
              <a:t>#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تشکیل </a:t>
            </a:r>
            <a:r>
              <a:rPr lang="fa-IR" sz="2800" dirty="0">
                <a:cs typeface="B Nazanin" panose="00000400000000000000" pitchFamily="2" charset="-78"/>
              </a:rPr>
              <a:t>می شود، در صورتی که از کانون دینامیکی به این دلیل استفاده می گردد که کلیه المان ها همزمان باهم سیگنال اکو را دریافت می کنند.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2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281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2017-04-05T08:20:23Z</dcterms:modified>
</cp:coreProperties>
</file>