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86" d="100"/>
          <a:sy n="86" d="100"/>
        </p:scale>
        <p:origin x="420" y="60"/>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4/15/2017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4/15/2017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4/15/2017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4/15/2017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4/15/2017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4/15/2017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4/15/2017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4/15/2017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4/15/2017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4/15/2017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4/15/2017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4/15/2017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مقدمه و انگیزه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رابطه متقابل </a:t>
            </a:r>
            <a:endParaRPr lang="en-US" sz="2000" dirty="0">
              <a:solidFill>
                <a:schemeClr val="bg1"/>
              </a:solidFill>
              <a:cs typeface="B Nazanin" panose="00000400000000000000" pitchFamily="2" charset="-78"/>
            </a:endParaRPr>
          </a:p>
        </p:txBody>
      </p:sp>
      <p:sp>
        <p:nvSpPr>
          <p:cNvPr id="31" name="TextBox 30"/>
          <p:cNvSpPr txBox="1"/>
          <p:nvPr/>
        </p:nvSpPr>
        <p:spPr>
          <a:xfrm>
            <a:off x="3439225" y="5994838"/>
            <a:ext cx="1381291"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a:solidFill>
                  <a:schemeClr val="bg1"/>
                </a:solidFill>
                <a:cs typeface="B Nazanin" panose="00000400000000000000" pitchFamily="2" charset="-78"/>
              </a:rPr>
              <a:t>قابلیت </a:t>
            </a:r>
            <a:r>
              <a:rPr lang="en-US" sz="2000" dirty="0">
                <a:solidFill>
                  <a:schemeClr val="bg1"/>
                </a:solidFill>
                <a:cs typeface="B Nazanin" panose="00000400000000000000" pitchFamily="2" charset="-78"/>
              </a:rPr>
              <a:t>UCM </a:t>
            </a: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تبدیل </a:t>
            </a:r>
            <a:r>
              <a:rPr lang="en-US" sz="2200" dirty="0">
                <a:solidFill>
                  <a:schemeClr val="bg1"/>
                </a:solidFill>
                <a:cs typeface="B Nazanin" panose="00000400000000000000" pitchFamily="2" charset="-78"/>
              </a:rPr>
              <a:t>UCM</a:t>
            </a: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r" rtl="1"/>
            <a:r>
              <a:rPr lang="fa-IR" sz="3600" b="1" dirty="0" smtClean="0">
                <a:effectLst>
                  <a:outerShdw blurRad="38100" dist="38100" dir="2700000" algn="tl">
                    <a:srgbClr val="000000">
                      <a:alpha val="43137"/>
                    </a:srgbClr>
                  </a:outerShdw>
                </a:effectLst>
                <a:cs typeface="B Nazanin" panose="00000400000000000000" pitchFamily="2" charset="-78"/>
              </a:rPr>
              <a:t>فصل چهارم</a:t>
            </a:r>
            <a:endParaRPr lang="fa-IR" sz="3600" b="1" dirty="0">
              <a:effectLst>
                <a:outerShdw blurRad="38100" dist="38100" dir="2700000" algn="tl">
                  <a:srgbClr val="000000">
                    <a:alpha val="43137"/>
                  </a:srgbClr>
                </a:outerShdw>
              </a:effectLst>
              <a:cs typeface="B Nazanin" panose="00000400000000000000" pitchFamily="2" charset="-78"/>
            </a:endParaRPr>
          </a:p>
          <a:p>
            <a:pPr algn="ctr" rtl="1">
              <a:lnSpc>
                <a:spcPct val="150000"/>
              </a:lnSpc>
            </a:pPr>
            <a:r>
              <a:rPr lang="fa-IR" sz="4400" b="1" dirty="0">
                <a:effectLst>
                  <a:outerShdw blurRad="38100" dist="38100" dir="2700000" algn="tl">
                    <a:srgbClr val="000000">
                      <a:alpha val="43137"/>
                    </a:srgbClr>
                  </a:outerShdw>
                </a:effectLst>
                <a:cs typeface="B Nazanin" panose="00000400000000000000" pitchFamily="2" charset="-78"/>
              </a:rPr>
              <a:t>قابلیت های</a:t>
            </a:r>
            <a:r>
              <a:rPr lang="en-US" sz="4400" b="1" dirty="0">
                <a:effectLst>
                  <a:outerShdw blurRad="38100" dist="38100" dir="2700000" algn="tl">
                    <a:srgbClr val="000000">
                      <a:alpha val="43137"/>
                    </a:srgbClr>
                  </a:outerShdw>
                </a:effectLst>
                <a:cs typeface="B Nazanin" panose="00000400000000000000" pitchFamily="2" charset="-78"/>
              </a:rPr>
              <a:t>UCM </a:t>
            </a:r>
            <a:r>
              <a:rPr lang="fa-IR" sz="4400" b="1" dirty="0">
                <a:effectLst>
                  <a:outerShdw blurRad="38100" dist="38100" dir="2700000" algn="tl">
                    <a:srgbClr val="000000">
                      <a:alpha val="43137"/>
                    </a:srgbClr>
                  </a:outerShdw>
                </a:effectLst>
                <a:cs typeface="B Nazanin" panose="00000400000000000000" pitchFamily="2" charset="-78"/>
              </a:rPr>
              <a:t> و مورد مهندسی مجدد </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13</a:t>
            </a:r>
            <a:r>
              <a:rPr lang="en-US" sz="2400" dirty="0" smtClean="0"/>
              <a:t>/</a:t>
            </a:r>
            <a:r>
              <a:rPr lang="fa-IR" sz="2400" dirty="0" smtClean="0"/>
              <a:t>32</a:t>
            </a:r>
            <a:endParaRPr lang="en-US" dirty="0"/>
          </a:p>
        </p:txBody>
      </p:sp>
    </p:spTree>
    <p:extLst>
      <p:ext uri="{BB962C8B-B14F-4D97-AF65-F5344CB8AC3E}">
        <p14:creationId xmlns:p14="http://schemas.microsoft.com/office/powerpoint/2010/main" val="73231716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مقدمه و انگیزه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رابطه متقابل </a:t>
            </a:r>
            <a:endParaRPr lang="en-US" sz="2000" dirty="0">
              <a:solidFill>
                <a:schemeClr val="bg1"/>
              </a:solidFill>
              <a:cs typeface="B Nazanin" panose="00000400000000000000" pitchFamily="2" charset="-78"/>
            </a:endParaRPr>
          </a:p>
        </p:txBody>
      </p:sp>
      <p:sp>
        <p:nvSpPr>
          <p:cNvPr id="31" name="TextBox 30"/>
          <p:cNvSpPr txBox="1"/>
          <p:nvPr/>
        </p:nvSpPr>
        <p:spPr>
          <a:xfrm>
            <a:off x="3439225" y="5994838"/>
            <a:ext cx="1381291"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a:solidFill>
                  <a:schemeClr val="bg1"/>
                </a:solidFill>
                <a:cs typeface="B Nazanin" panose="00000400000000000000" pitchFamily="2" charset="-78"/>
              </a:rPr>
              <a:t>قابلیت </a:t>
            </a:r>
            <a:r>
              <a:rPr lang="en-US" sz="2000" dirty="0">
                <a:solidFill>
                  <a:schemeClr val="bg1"/>
                </a:solidFill>
                <a:cs typeface="B Nazanin" panose="00000400000000000000" pitchFamily="2" charset="-78"/>
              </a:rPr>
              <a:t>UCM </a:t>
            </a: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تبدیل </a:t>
            </a:r>
            <a:r>
              <a:rPr lang="en-US" sz="2200" dirty="0">
                <a:solidFill>
                  <a:schemeClr val="bg1"/>
                </a:solidFill>
                <a:cs typeface="B Nazanin" panose="00000400000000000000" pitchFamily="2" charset="-78"/>
              </a:rPr>
              <a:t>UCM</a:t>
            </a: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E"/>
            </a:pPr>
            <a:r>
              <a:rPr lang="fa-IR" sz="2800" dirty="0">
                <a:cs typeface="B Nazanin" panose="00000400000000000000" pitchFamily="2" charset="-78"/>
              </a:rPr>
              <a:t>نمادهای </a:t>
            </a:r>
            <a:r>
              <a:rPr lang="en-US" sz="2800" dirty="0">
                <a:cs typeface="B Nazanin" panose="00000400000000000000" pitchFamily="2" charset="-78"/>
              </a:rPr>
              <a:t>UCM </a:t>
            </a:r>
            <a:r>
              <a:rPr lang="fa-IR" sz="2800" dirty="0" smtClean="0">
                <a:cs typeface="B Nazanin" panose="00000400000000000000" pitchFamily="2" charset="-78"/>
              </a:rPr>
              <a:t> ابزارهایی </a:t>
            </a:r>
            <a:r>
              <a:rPr lang="fa-IR" sz="2800" dirty="0">
                <a:cs typeface="B Nazanin" panose="00000400000000000000" pitchFamily="2" charset="-78"/>
              </a:rPr>
              <a:t>بسیار مفید برای توصیف عاملیت سرویس در فاز استخراج نیازمندیها می باشند، جایی که معمولاً نیازمندیها </a:t>
            </a:r>
            <a:r>
              <a:rPr lang="fa-IR" sz="2800" dirty="0" smtClean="0">
                <a:cs typeface="B Nazanin" panose="00000400000000000000" pitchFamily="2" charset="-78"/>
              </a:rPr>
              <a:t>از بی </a:t>
            </a:r>
            <a:r>
              <a:rPr lang="fa-IR" sz="2800" dirty="0">
                <a:cs typeface="B Nazanin" panose="00000400000000000000" pitchFamily="2" charset="-78"/>
              </a:rPr>
              <a:t>ثباتی های شدید ضربه و آسیب می بینند، در صورتی که فناوریهای مولفه بالقوه و سناریوها ( ساختارهای واحدهای تابعی و شبکه) فرار می باشند.</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14</a:t>
            </a:r>
            <a:r>
              <a:rPr lang="en-US" sz="2400" dirty="0" smtClean="0"/>
              <a:t>/</a:t>
            </a:r>
            <a:r>
              <a:rPr lang="fa-IR" sz="2400" dirty="0" smtClean="0"/>
              <a:t>32</a:t>
            </a:r>
            <a:endParaRPr lang="en-US" dirty="0"/>
          </a:p>
        </p:txBody>
      </p:sp>
    </p:spTree>
    <p:extLst>
      <p:ext uri="{BB962C8B-B14F-4D97-AF65-F5344CB8AC3E}">
        <p14:creationId xmlns:p14="http://schemas.microsoft.com/office/powerpoint/2010/main" val="362122834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مقدمه و انگیزه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رابطه متقابل </a:t>
            </a:r>
            <a:endParaRPr lang="en-US" sz="2000" dirty="0">
              <a:solidFill>
                <a:schemeClr val="bg1"/>
              </a:solidFill>
              <a:cs typeface="B Nazanin" panose="00000400000000000000" pitchFamily="2" charset="-78"/>
            </a:endParaRPr>
          </a:p>
        </p:txBody>
      </p:sp>
      <p:sp>
        <p:nvSpPr>
          <p:cNvPr id="31" name="TextBox 30"/>
          <p:cNvSpPr txBox="1"/>
          <p:nvPr/>
        </p:nvSpPr>
        <p:spPr>
          <a:xfrm>
            <a:off x="3439225" y="5994838"/>
            <a:ext cx="1381291"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a:solidFill>
                  <a:schemeClr val="bg1"/>
                </a:solidFill>
                <a:cs typeface="B Nazanin" panose="00000400000000000000" pitchFamily="2" charset="-78"/>
              </a:rPr>
              <a:t>قابلیت </a:t>
            </a:r>
            <a:r>
              <a:rPr lang="en-US" sz="2000" dirty="0">
                <a:solidFill>
                  <a:schemeClr val="bg1"/>
                </a:solidFill>
                <a:cs typeface="B Nazanin" panose="00000400000000000000" pitchFamily="2" charset="-78"/>
              </a:rPr>
              <a:t>UCM </a:t>
            </a: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تبدیل </a:t>
            </a:r>
            <a:r>
              <a:rPr lang="en-US" sz="2200" dirty="0">
                <a:solidFill>
                  <a:schemeClr val="bg1"/>
                </a:solidFill>
                <a:cs typeface="B Nazanin" panose="00000400000000000000" pitchFamily="2" charset="-78"/>
              </a:rPr>
              <a:t>UCM</a:t>
            </a: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E"/>
            </a:pPr>
            <a:r>
              <a:rPr lang="fa-IR" sz="2800" dirty="0" smtClean="0">
                <a:cs typeface="B Nazanin" panose="00000400000000000000" pitchFamily="2" charset="-78"/>
              </a:rPr>
              <a:t>قابلیت های</a:t>
            </a:r>
            <a:r>
              <a:rPr lang="en-US" sz="2800" dirty="0" smtClean="0">
                <a:cs typeface="B Nazanin" panose="00000400000000000000" pitchFamily="2" charset="-78"/>
              </a:rPr>
              <a:t>UCM </a:t>
            </a:r>
            <a:r>
              <a:rPr lang="fa-IR" sz="2800" dirty="0" smtClean="0">
                <a:cs typeface="B Nazanin" panose="00000400000000000000" pitchFamily="2" charset="-78"/>
              </a:rPr>
              <a:t> امکان </a:t>
            </a:r>
            <a:r>
              <a:rPr lang="fa-IR" sz="2800" dirty="0">
                <a:cs typeface="B Nazanin" panose="00000400000000000000" pitchFamily="2" charset="-78"/>
              </a:rPr>
              <a:t>استدلال اولیه بر اساس </a:t>
            </a:r>
            <a:r>
              <a:rPr lang="fa-IR" sz="2800" dirty="0" smtClean="0">
                <a:cs typeface="B Nazanin" panose="00000400000000000000" pitchFamily="2" charset="-78"/>
              </a:rPr>
              <a:t>مدل</a:t>
            </a:r>
            <a:r>
              <a:rPr lang="en-US" sz="2800" dirty="0" smtClean="0">
                <a:cs typeface="B Nazanin" panose="00000400000000000000" pitchFamily="2" charset="-78"/>
              </a:rPr>
              <a:t>UCM </a:t>
            </a:r>
            <a:r>
              <a:rPr lang="fa-IR" sz="2800" dirty="0" smtClean="0">
                <a:cs typeface="B Nazanin" panose="00000400000000000000" pitchFamily="2" charset="-78"/>
              </a:rPr>
              <a:t> در </a:t>
            </a:r>
            <a:r>
              <a:rPr lang="fa-IR" sz="2800" dirty="0">
                <a:cs typeface="B Nazanin" panose="00000400000000000000" pitchFamily="2" charset="-78"/>
              </a:rPr>
              <a:t>مورد توسعه و اجرای مولفه ها برای فرایندهای سیستم تغییر یافته را فراهم می آورند. در مهندسی مجدد، طراحی و اجرا به منظور تامین نیازمندیهای جدید و یا شاید ارتقاء سیستم جهت پاسخگویی به فیدبک (بازخورد) مشتری در مورد عملکرد ناکافی تغییر می کند. به محض اینکه کاربران نهایی تجربه سیستم را به دست آوردند، به دلایل مختلف اولویت های تجاری که نسبت به تغییرات بعدی پشتیبان </a:t>
            </a:r>
            <a:r>
              <a:rPr lang="fa-IR" sz="2800" dirty="0" smtClean="0">
                <a:cs typeface="B Nazanin" panose="00000400000000000000" pitchFamily="2" charset="-78"/>
              </a:rPr>
              <a:t>های</a:t>
            </a:r>
            <a:r>
              <a:rPr lang="en-US" sz="2800" dirty="0" smtClean="0">
                <a:cs typeface="B Nazanin" panose="00000400000000000000" pitchFamily="2" charset="-78"/>
              </a:rPr>
              <a:t>IT </a:t>
            </a:r>
            <a:r>
              <a:rPr lang="fa-IR" sz="2800" dirty="0" smtClean="0">
                <a:cs typeface="B Nazanin" panose="00000400000000000000" pitchFamily="2" charset="-78"/>
              </a:rPr>
              <a:t> تغییر </a:t>
            </a:r>
            <a:r>
              <a:rPr lang="fa-IR" sz="2800" dirty="0">
                <a:cs typeface="B Nazanin" panose="00000400000000000000" pitchFamily="2" charset="-78"/>
              </a:rPr>
              <a:t>می کنند، نیازمندیهای جدیدی ظهور می کنند.</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15</a:t>
            </a:r>
            <a:r>
              <a:rPr lang="en-US" sz="2400" dirty="0" smtClean="0"/>
              <a:t>/</a:t>
            </a:r>
            <a:r>
              <a:rPr lang="fa-IR" sz="2400" dirty="0" smtClean="0"/>
              <a:t>32</a:t>
            </a:r>
            <a:endParaRPr lang="en-US" dirty="0"/>
          </a:p>
        </p:txBody>
      </p:sp>
    </p:spTree>
    <p:extLst>
      <p:ext uri="{BB962C8B-B14F-4D97-AF65-F5344CB8AC3E}">
        <p14:creationId xmlns:p14="http://schemas.microsoft.com/office/powerpoint/2010/main" val="728044783"/>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مقدمه و انگیزه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رابطه متقابل </a:t>
            </a:r>
            <a:endParaRPr lang="en-US" sz="2000" dirty="0">
              <a:solidFill>
                <a:schemeClr val="bg1"/>
              </a:solidFill>
              <a:cs typeface="B Nazanin" panose="00000400000000000000" pitchFamily="2" charset="-78"/>
            </a:endParaRPr>
          </a:p>
        </p:txBody>
      </p:sp>
      <p:sp>
        <p:nvSpPr>
          <p:cNvPr id="31" name="TextBox 30"/>
          <p:cNvSpPr txBox="1"/>
          <p:nvPr/>
        </p:nvSpPr>
        <p:spPr>
          <a:xfrm>
            <a:off x="3439225" y="5994838"/>
            <a:ext cx="1381291"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a:solidFill>
                  <a:schemeClr val="bg1"/>
                </a:solidFill>
                <a:cs typeface="B Nazanin" panose="00000400000000000000" pitchFamily="2" charset="-78"/>
              </a:rPr>
              <a:t>قابلیت </a:t>
            </a:r>
            <a:r>
              <a:rPr lang="en-US" sz="2000" dirty="0">
                <a:solidFill>
                  <a:schemeClr val="bg1"/>
                </a:solidFill>
                <a:cs typeface="B Nazanin" panose="00000400000000000000" pitchFamily="2" charset="-78"/>
              </a:rPr>
              <a:t>UCM </a:t>
            </a: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تبدیل </a:t>
            </a:r>
            <a:r>
              <a:rPr lang="en-US" sz="2200" dirty="0">
                <a:solidFill>
                  <a:schemeClr val="bg1"/>
                </a:solidFill>
                <a:cs typeface="B Nazanin" panose="00000400000000000000" pitchFamily="2" charset="-78"/>
              </a:rPr>
              <a:t>UCM</a:t>
            </a: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E"/>
            </a:pPr>
            <a:r>
              <a:rPr lang="fa-IR" sz="2800" dirty="0" smtClean="0">
                <a:cs typeface="B Nazanin" panose="00000400000000000000" pitchFamily="2" charset="-78"/>
              </a:rPr>
              <a:t>مشخصات</a:t>
            </a:r>
            <a:r>
              <a:rPr lang="en-US" sz="2800" dirty="0" smtClean="0">
                <a:cs typeface="B Nazanin" panose="00000400000000000000" pitchFamily="2" charset="-78"/>
              </a:rPr>
              <a:t>UCM </a:t>
            </a:r>
            <a:r>
              <a:rPr lang="fa-IR" sz="2800" dirty="0" smtClean="0">
                <a:cs typeface="B Nazanin" panose="00000400000000000000" pitchFamily="2" charset="-78"/>
              </a:rPr>
              <a:t> به </a:t>
            </a:r>
            <a:r>
              <a:rPr lang="fa-IR" sz="2800" dirty="0">
                <a:cs typeface="B Nazanin" panose="00000400000000000000" pitchFamily="2" charset="-78"/>
              </a:rPr>
              <a:t>عنوان پل مستقل از تکنولوژی بین نیازمندیها و طراحی عمل می کنند زمانی که هدف ترکیب رفتار و ساختار در یک ویوو باشد و بدین طریق ویوو یا منظره ای متمرکز بر مسیر از سیستم ارائه می دهند</a:t>
            </a:r>
            <a:r>
              <a:rPr lang="fa-IR" sz="2800" dirty="0" smtClean="0">
                <a:cs typeface="B Nazanin" panose="00000400000000000000" pitchFamily="2" charset="-78"/>
              </a:rPr>
              <a:t>. </a:t>
            </a:r>
            <a:r>
              <a:rPr lang="en-US" sz="2800" dirty="0" smtClean="0">
                <a:cs typeface="B Nazanin" panose="00000400000000000000" pitchFamily="2" charset="-78"/>
              </a:rPr>
              <a:t>UCM</a:t>
            </a:r>
            <a:r>
              <a:rPr lang="fa-IR" sz="2800" dirty="0" smtClean="0">
                <a:cs typeface="B Nazanin" panose="00000400000000000000" pitchFamily="2" charset="-78"/>
              </a:rPr>
              <a:t> ها </a:t>
            </a:r>
            <a:r>
              <a:rPr lang="fa-IR" sz="2800" dirty="0">
                <a:cs typeface="B Nazanin" panose="00000400000000000000" pitchFamily="2" charset="-78"/>
              </a:rPr>
              <a:t>موارد استفاده برهم کنشی و وابسته در نمودار نقشه ای شکل را نشان می دهند. مسیرها خطوط لوله ای هستند که در یک نمودار </a:t>
            </a:r>
            <a:r>
              <a:rPr lang="en-US" sz="2800" dirty="0">
                <a:cs typeface="B Nazanin" panose="00000400000000000000" pitchFamily="2" charset="-78"/>
              </a:rPr>
              <a:t>UCM </a:t>
            </a:r>
            <a:r>
              <a:rPr lang="fa-IR" sz="2800" dirty="0" smtClean="0">
                <a:cs typeface="B Nazanin" panose="00000400000000000000" pitchFamily="2" charset="-78"/>
              </a:rPr>
              <a:t> زنجیره </a:t>
            </a:r>
            <a:r>
              <a:rPr lang="fa-IR" sz="2800" dirty="0">
                <a:cs typeface="B Nazanin" panose="00000400000000000000" pitchFamily="2" charset="-78"/>
              </a:rPr>
              <a:t>رویدادهای سناریو را نشان میدهند. به طور مثال، سناریوها با راه اندازی یک مسیر و از کار انداختن مسیر دیگر برهم کنش می دهند.</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16</a:t>
            </a:r>
            <a:r>
              <a:rPr lang="en-US" sz="2400" dirty="0" smtClean="0"/>
              <a:t>/</a:t>
            </a:r>
            <a:r>
              <a:rPr lang="fa-IR" sz="2400" dirty="0" smtClean="0"/>
              <a:t>32</a:t>
            </a:r>
            <a:endParaRPr lang="en-US" dirty="0"/>
          </a:p>
        </p:txBody>
      </p:sp>
    </p:spTree>
    <p:extLst>
      <p:ext uri="{BB962C8B-B14F-4D97-AF65-F5344CB8AC3E}">
        <p14:creationId xmlns:p14="http://schemas.microsoft.com/office/powerpoint/2010/main" val="329945108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313</Words>
  <Application>Microsoft Office PowerPoint</Application>
  <PresentationFormat>On-screen Show (4:3)</PresentationFormat>
  <Paragraphs>33</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Wingdings</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2017-04-15T05:37:03Z</dcterms:modified>
</cp:coreProperties>
</file>