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توسعه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مزایای توسعه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PSP </a:t>
            </a:r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و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TSP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جمع بندی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u="sng" dirty="0" smtClean="0">
                <a:cs typeface="B Nazanin" panose="00000400000000000000" pitchFamily="2" charset="-78"/>
              </a:rPr>
              <a:t>سطوح</a:t>
            </a:r>
            <a:r>
              <a:rPr lang="en-US" sz="2800" u="sng" dirty="0" smtClean="0">
                <a:cs typeface="B Nazanin" panose="00000400000000000000" pitchFamily="2" charset="-78"/>
              </a:rPr>
              <a:t>PSP </a:t>
            </a:r>
            <a:r>
              <a:rPr lang="fa-IR" sz="2800" u="sng" dirty="0" smtClean="0">
                <a:cs typeface="B Nazanin" panose="00000400000000000000" pitchFamily="2" charset="-78"/>
              </a:rPr>
              <a:t> مجموعه </a:t>
            </a:r>
            <a:r>
              <a:rPr lang="fa-IR" sz="2800" u="sng" dirty="0">
                <a:cs typeface="B Nazanin" panose="00000400000000000000" pitchFamily="2" charset="-78"/>
              </a:rPr>
              <a:t>شیوه های زیر رامعرفی می کند: </a:t>
            </a:r>
          </a:p>
          <a:p>
            <a:pPr lvl="1" algn="just" rtl="1">
              <a:lnSpc>
                <a:spcPct val="150000"/>
              </a:lnSpc>
            </a:pPr>
            <a:r>
              <a:rPr lang="en-US" sz="2800" dirty="0" smtClean="0">
                <a:cs typeface="B Nazanin" panose="00000400000000000000" pitchFamily="2" charset="-78"/>
              </a:rPr>
              <a:t>:</a:t>
            </a:r>
            <a:r>
              <a:rPr lang="en-US" sz="2500" dirty="0" smtClean="0">
                <a:cs typeface="B Nazanin" panose="00000400000000000000" pitchFamily="2" charset="-78"/>
              </a:rPr>
              <a:t>PSP0 </a:t>
            </a:r>
            <a:r>
              <a:rPr lang="fa-IR" sz="2500" dirty="0" smtClean="0">
                <a:cs typeface="B Nazanin" panose="00000400000000000000" pitchFamily="2" charset="-78"/>
              </a:rPr>
              <a:t> توصیف فرایند نرم افزاری فعلی، جمع آوری داده های خطایا غلط و داده های زمانی پایه </a:t>
            </a:r>
          </a:p>
          <a:p>
            <a:pPr lvl="1" algn="just" rtl="1">
              <a:lnSpc>
                <a:spcPct val="150000"/>
              </a:lnSpc>
            </a:pPr>
            <a:r>
              <a:rPr lang="en-US" sz="2500" dirty="0" smtClean="0">
                <a:cs typeface="B Nazanin" panose="00000400000000000000" pitchFamily="2" charset="-78"/>
              </a:rPr>
              <a:t>:PSP0.1 </a:t>
            </a:r>
            <a:r>
              <a:rPr lang="fa-IR" sz="2500" dirty="0" smtClean="0">
                <a:cs typeface="B Nazanin" panose="00000400000000000000" pitchFamily="2" charset="-78"/>
              </a:rPr>
              <a:t> تعریف استاندارد رمزگذاری، تکنیک پایه برای اندازه گیری سایز، تکنیک پایه برای جمع آوری پیشنهادات ارتقاء و ترفیع فرایند. </a:t>
            </a:r>
          </a:p>
          <a:p>
            <a:pPr lvl="1" algn="just" rtl="1">
              <a:lnSpc>
                <a:spcPct val="150000"/>
              </a:lnSpc>
            </a:pPr>
            <a:r>
              <a:rPr lang="fa-IR" sz="2500" dirty="0" smtClean="0">
                <a:cs typeface="B Nazanin" panose="00000400000000000000" pitchFamily="2" charset="-78"/>
              </a:rPr>
              <a:t> </a:t>
            </a:r>
            <a:r>
              <a:rPr lang="en-US" sz="2500" dirty="0" smtClean="0">
                <a:cs typeface="B Nazanin" panose="00000400000000000000" pitchFamily="2" charset="-78"/>
              </a:rPr>
              <a:t>:PSP1 </a:t>
            </a:r>
            <a:r>
              <a:rPr lang="fa-IR" sz="2500" dirty="0" smtClean="0">
                <a:cs typeface="B Nazanin" panose="00000400000000000000" pitchFamily="2" charset="-78"/>
              </a:rPr>
              <a:t> تکنیک های تخمین سایز و تلاش، سند سازی و ثبت نتایج تست </a:t>
            </a:r>
          </a:p>
          <a:p>
            <a:pPr lvl="1" algn="just" rtl="1">
              <a:lnSpc>
                <a:spcPct val="150000"/>
              </a:lnSpc>
            </a:pPr>
            <a:r>
              <a:rPr lang="en-US" sz="2500" dirty="0" smtClean="0">
                <a:cs typeface="B Nazanin" panose="00000400000000000000" pitchFamily="2" charset="-78"/>
              </a:rPr>
              <a:t>:PSP2 </a:t>
            </a:r>
            <a:r>
              <a:rPr lang="fa-IR" sz="2500" dirty="0" smtClean="0">
                <a:cs typeface="B Nazanin" panose="00000400000000000000" pitchFamily="2" charset="-78"/>
              </a:rPr>
              <a:t> تکنیک های مرور رمز و طرح </a:t>
            </a:r>
          </a:p>
          <a:p>
            <a:pPr lvl="1" algn="just" rtl="1">
              <a:lnSpc>
                <a:spcPct val="150000"/>
              </a:lnSpc>
            </a:pPr>
            <a:r>
              <a:rPr lang="en-US" sz="2500" dirty="0" smtClean="0">
                <a:cs typeface="B Nazanin" panose="00000400000000000000" pitchFamily="2" charset="-78"/>
              </a:rPr>
              <a:t>:PSP2.1 </a:t>
            </a:r>
            <a:r>
              <a:rPr lang="fa-IR" sz="2500" dirty="0" smtClean="0">
                <a:cs typeface="B Nazanin" panose="00000400000000000000" pitchFamily="2" charset="-78"/>
              </a:rPr>
              <a:t> معرفی الگوهای طراحی </a:t>
            </a:r>
          </a:p>
          <a:p>
            <a:pPr lvl="1" algn="just" rtl="1">
              <a:lnSpc>
                <a:spcPct val="150000"/>
              </a:lnSpc>
            </a:pPr>
            <a:r>
              <a:rPr lang="en-US" sz="2500" dirty="0" smtClean="0">
                <a:cs typeface="B Nazanin" panose="00000400000000000000" pitchFamily="2" charset="-78"/>
              </a:rPr>
              <a:t>:PSP3 </a:t>
            </a:r>
            <a:r>
              <a:rPr lang="fa-IR" sz="2500" dirty="0" smtClean="0">
                <a:cs typeface="B Nazanin" panose="00000400000000000000" pitchFamily="2" charset="-78"/>
              </a:rPr>
              <a:t> معرفی مفهوم و تعریف توسعه سیکلی</a:t>
            </a:r>
            <a:endParaRPr lang="en-US" sz="25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8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توسعه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مزایای توسعه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PSP </a:t>
            </a:r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و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TSP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جمع بندی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هدف مطالعه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700" dirty="0">
                <a:cs typeface="B Nazanin" panose="00000400000000000000" pitchFamily="2" charset="-78"/>
              </a:rPr>
              <a:t>به منظور سازمان بندی هدف مطالعه الگوی هدف/ سئوال/ متریک اقتباس گردید</a:t>
            </a:r>
            <a:r>
              <a:rPr lang="fa-IR" sz="2700" dirty="0" smtClean="0">
                <a:cs typeface="B Nazanin" panose="00000400000000000000" pitchFamily="2" charset="-78"/>
              </a:rPr>
              <a:t>. </a:t>
            </a:r>
            <a:r>
              <a:rPr lang="en-US" sz="2700" dirty="0" smtClean="0">
                <a:cs typeface="B Nazanin" panose="00000400000000000000" pitchFamily="2" charset="-78"/>
              </a:rPr>
              <a:t>GQM</a:t>
            </a:r>
            <a:r>
              <a:rPr lang="fa-IR" sz="2700" dirty="0" smtClean="0">
                <a:cs typeface="B Nazanin" panose="00000400000000000000" pitchFamily="2" charset="-78"/>
              </a:rPr>
              <a:t> از </a:t>
            </a:r>
            <a:r>
              <a:rPr lang="fa-IR" sz="2700" dirty="0">
                <a:cs typeface="B Nazanin" panose="00000400000000000000" pitchFamily="2" charset="-78"/>
              </a:rPr>
              <a:t>مطالعات تجربی پیرامون خصوصیات اهداف اندازه گیری حمایت می کند. الگوی </a:t>
            </a:r>
            <a:r>
              <a:rPr lang="fa-IR" sz="2700" dirty="0" smtClean="0">
                <a:cs typeface="B Nazanin" panose="00000400000000000000" pitchFamily="2" charset="-78"/>
              </a:rPr>
              <a:t>هدف</a:t>
            </a:r>
            <a:r>
              <a:rPr lang="en-US" sz="2700" dirty="0" smtClean="0">
                <a:cs typeface="B Nazanin" panose="00000400000000000000" pitchFamily="2" charset="-78"/>
              </a:rPr>
              <a:t>GQM </a:t>
            </a:r>
            <a:r>
              <a:rPr lang="fa-IR" sz="2700" dirty="0" smtClean="0">
                <a:cs typeface="B Nazanin" panose="00000400000000000000" pitchFamily="2" charset="-78"/>
              </a:rPr>
              <a:t> بکاررفته </a:t>
            </a:r>
            <a:r>
              <a:rPr lang="fa-IR" sz="2700" dirty="0">
                <a:cs typeface="B Nazanin" panose="00000400000000000000" pitchFamily="2" charset="-78"/>
              </a:rPr>
              <a:t>برای توصیف هدف این مطالعه به شکل زیر می باشد: </a:t>
            </a:r>
            <a:endParaRPr lang="fa-IR" sz="27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71174" y="3168349"/>
            <a:ext cx="5391871" cy="2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1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توسعه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مزایای توسعه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PSP </a:t>
            </a:r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و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TSP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جمع بندی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هدف این مطالعه به صورت زیر ذکر گردید: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آنالیز داده های جمع آوری شده در </a:t>
            </a:r>
            <a:r>
              <a:rPr lang="fa-IR" sz="2800" dirty="0" smtClean="0">
                <a:cs typeface="B Nazanin" panose="00000400000000000000" pitchFamily="2" charset="-78"/>
              </a:rPr>
              <a:t>سطوح</a:t>
            </a:r>
            <a:r>
              <a:rPr lang="en-US" sz="2800" dirty="0" smtClean="0">
                <a:cs typeface="B Nazanin" panose="00000400000000000000" pitchFamily="2" charset="-78"/>
              </a:rPr>
              <a:t>PSP </a:t>
            </a:r>
            <a:r>
              <a:rPr lang="en-US" sz="2800" dirty="0">
                <a:cs typeface="B Nazanin" panose="00000400000000000000" pitchFamily="2" charset="-78"/>
              </a:rPr>
              <a:t>(0,1,2,3)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منظور ارزیابی اختلافات عملکردی مهندسین با توجه به صحت تخمین سایز، صحت تخمین تلاش، صحت تخمین خطا ، بازده، حجم خطا، بهره وری از دیدگاه محقق در محیط دوره </a:t>
            </a:r>
            <a:r>
              <a:rPr lang="fa-IR" sz="2800" dirty="0" smtClean="0">
                <a:cs typeface="B Nazanin" panose="00000400000000000000" pitchFamily="2" charset="-78"/>
              </a:rPr>
              <a:t>آموزشی</a:t>
            </a:r>
            <a:r>
              <a:rPr lang="en-US" sz="2800" dirty="0" smtClean="0">
                <a:cs typeface="B Nazanin" panose="00000400000000000000" pitchFamily="2" charset="-78"/>
              </a:rPr>
              <a:t>PSP </a:t>
            </a:r>
            <a:r>
              <a:rPr lang="en-US" sz="2800" dirty="0">
                <a:cs typeface="B Nazanin" panose="00000400000000000000" pitchFamily="2" charset="-78"/>
              </a:rPr>
              <a:t>3090 </a:t>
            </a:r>
            <a:r>
              <a:rPr lang="fa-IR" sz="2800" dirty="0" smtClean="0">
                <a:cs typeface="B Nazanin" panose="00000400000000000000" pitchFamily="2" charset="-78"/>
              </a:rPr>
              <a:t> مهندس</a:t>
            </a:r>
            <a:r>
              <a:rPr lang="fa-IR" sz="2800" dirty="0">
                <a:cs typeface="B Nazanin" panose="00000400000000000000" pitchFamily="2" charset="-78"/>
              </a:rPr>
              <a:t>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9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توسعه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مزایای توسعه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PSP </a:t>
            </a:r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و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TSP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جمع بندی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تعریف فرضیات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فرضیات مورد پژوهش در این مطالعه به مزایای مورد </a:t>
            </a:r>
            <a:r>
              <a:rPr lang="fa-IR" sz="2800" dirty="0" smtClean="0">
                <a:cs typeface="B Nazanin" panose="00000400000000000000" pitchFamily="2" charset="-78"/>
              </a:rPr>
              <a:t>انتظار</a:t>
            </a:r>
            <a:r>
              <a:rPr lang="en-US" sz="2800" dirty="0" smtClean="0">
                <a:cs typeface="B Nazanin" panose="00000400000000000000" pitchFamily="2" charset="-78"/>
              </a:rPr>
              <a:t>PSP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عبارتی تخمین صحیح تر سایز، تلاش، و خطاها، کیفیت بالاتر محصولات با خطاهای کمتر، بازده بالاتر و افزایش بهره وری بستگی دارند.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cs typeface="B Nazanin" panose="00000400000000000000" pitchFamily="2" charset="-78"/>
              </a:rPr>
              <a:t>:H1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پیشرفت مهندسین و ادامه دوره </a:t>
            </a:r>
            <a:r>
              <a:rPr lang="fa-IR" sz="2800" dirty="0" smtClean="0">
                <a:cs typeface="B Nazanin" panose="00000400000000000000" pitchFamily="2" charset="-78"/>
              </a:rPr>
              <a:t>آموزشی</a:t>
            </a:r>
            <a:r>
              <a:rPr lang="en-US" sz="2800" dirty="0" smtClean="0">
                <a:cs typeface="B Nazanin" panose="00000400000000000000" pitchFamily="2" charset="-78"/>
              </a:rPr>
              <a:t>PSP </a:t>
            </a:r>
            <a:r>
              <a:rPr lang="en-US" sz="2800" dirty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تخمین سایز و تعداد آنها به تدریج رشد کرده و به سایز حقیقی برنامه در پایان دوره آموزشی نزدیک تر می شود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76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322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2017-04-16T05:26:52Z</dcterms:modified>
</cp:coreProperties>
</file>