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4/26/2017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حاصل ضرب</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الگوریتم</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تحلیل آزمایش</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r" rtl="1"/>
            <a:r>
              <a:rPr lang="fa-IR" sz="4000" b="1" dirty="0" smtClean="0">
                <a:effectLst>
                  <a:outerShdw blurRad="38100" dist="38100" dir="2700000" algn="tl">
                    <a:srgbClr val="000000">
                      <a:alpha val="43137"/>
                    </a:srgbClr>
                  </a:outerShdw>
                </a:effectLst>
                <a:cs typeface="B Nazanin" panose="00000400000000000000" pitchFamily="2" charset="-78"/>
              </a:rPr>
              <a:t>فصل سوم</a:t>
            </a:r>
          </a:p>
          <a:p>
            <a:pPr algn="ctr" rtl="1"/>
            <a:r>
              <a:rPr lang="fa-IR" sz="5400" b="1" dirty="0">
                <a:effectLst>
                  <a:outerShdw blurRad="38100" dist="38100" dir="2700000" algn="tl">
                    <a:srgbClr val="000000">
                      <a:alpha val="43137"/>
                    </a:srgbClr>
                  </a:outerShdw>
                </a:effectLst>
                <a:cs typeface="B Nazanin" panose="00000400000000000000" pitchFamily="2" charset="-78"/>
              </a:rPr>
              <a:t>حاصل ضرب چند مقیاسی موجک</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7</a:t>
            </a:r>
            <a:r>
              <a:rPr lang="en-US" sz="2400" dirty="0" smtClean="0"/>
              <a:t>/</a:t>
            </a:r>
            <a:r>
              <a:rPr lang="fa-IR" sz="2400" dirty="0" smtClean="0"/>
              <a:t>26</a:t>
            </a:r>
            <a:endParaRPr lang="en-US" dirty="0"/>
          </a:p>
        </p:txBody>
      </p:sp>
    </p:spTree>
    <p:extLst>
      <p:ext uri="{BB962C8B-B14F-4D97-AF65-F5344CB8AC3E}">
        <p14:creationId xmlns:p14="http://schemas.microsoft.com/office/powerpoint/2010/main" val="56972347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حاصل ضرب</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الگوریتم</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تحلیل آزمایش</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سطح خاکستری تصویر تحت رزولاسیون مختلف در یک </a:t>
            </a:r>
            <a:r>
              <a:rPr lang="fa-IR" sz="2800" dirty="0" smtClean="0">
                <a:cs typeface="B Nazanin" panose="00000400000000000000" pitchFamily="2" charset="-78"/>
              </a:rPr>
              <a:t>صحنه، </a:t>
            </a:r>
            <a:r>
              <a:rPr lang="fa-IR" sz="2800" dirty="0">
                <a:cs typeface="B Nazanin" panose="00000400000000000000" pitchFamily="2" charset="-78"/>
              </a:rPr>
              <a:t>دارای عملکرد متفاوتی می باشد. لبه شی بزرگ به وضوح مشهود می باشد اما تراز شی کوچک تحت رزولاسیون پائین تحلیل می رود. اثر لبه در یک مقیاس ایده آل نیست، بنابراین لبه یابی در مقیاس متفاوت لازم می باشد.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8</a:t>
            </a:r>
            <a:r>
              <a:rPr lang="en-US" sz="2400" dirty="0" smtClean="0"/>
              <a:t>/</a:t>
            </a:r>
            <a:r>
              <a:rPr lang="fa-IR" sz="2400" dirty="0" smtClean="0"/>
              <a:t>26</a:t>
            </a:r>
            <a:endParaRPr lang="en-US" dirty="0"/>
          </a:p>
        </p:txBody>
      </p:sp>
    </p:spTree>
    <p:extLst>
      <p:ext uri="{BB962C8B-B14F-4D97-AF65-F5344CB8AC3E}">
        <p14:creationId xmlns:p14="http://schemas.microsoft.com/office/powerpoint/2010/main" val="343629908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حاصل ضرب</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الگوریتم</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تحلیل آزمایش</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فرض </a:t>
            </a:r>
            <a:r>
              <a:rPr lang="fa-IR" sz="2800" dirty="0" smtClean="0">
                <a:cs typeface="B Nazanin" panose="00000400000000000000" pitchFamily="2" charset="-78"/>
              </a:rPr>
              <a:t>کنید</a:t>
            </a:r>
            <a:r>
              <a:rPr lang="en-US" sz="2800" dirty="0" smtClean="0">
                <a:cs typeface="B Nazanin" panose="00000400000000000000" pitchFamily="2" charset="-78"/>
              </a:rPr>
              <a:t>f(x</a:t>
            </a:r>
            <a:r>
              <a:rPr lang="en-US" sz="2800" dirty="0">
                <a:cs typeface="B Nazanin" panose="00000400000000000000" pitchFamily="2" charset="-78"/>
              </a:rPr>
              <a:t>) </a:t>
            </a:r>
            <a:r>
              <a:rPr lang="fa-IR" sz="2800" dirty="0" smtClean="0">
                <a:cs typeface="B Nazanin" panose="00000400000000000000" pitchFamily="2" charset="-78"/>
              </a:rPr>
              <a:t> سیگنال </a:t>
            </a:r>
            <a:r>
              <a:rPr lang="fa-IR" sz="2800" dirty="0">
                <a:cs typeface="B Nazanin" panose="00000400000000000000" pitchFamily="2" charset="-78"/>
              </a:rPr>
              <a:t>یک بعدی</a:t>
            </a:r>
            <a:r>
              <a:rPr lang="fa-IR" sz="2800" dirty="0" smtClean="0">
                <a:cs typeface="B Nazanin" panose="00000400000000000000" pitchFamily="2" charset="-78"/>
              </a:rPr>
              <a:t>، </a:t>
            </a:r>
            <a:r>
              <a:rPr lang="el-GR" sz="2800" dirty="0" smtClean="0">
                <a:cs typeface="B Nazanin" panose="00000400000000000000" pitchFamily="2" charset="-78"/>
              </a:rPr>
              <a:t>φ(</a:t>
            </a:r>
            <a:r>
              <a:rPr lang="en-US" sz="2800" dirty="0">
                <a:cs typeface="B Nazanin" panose="00000400000000000000" pitchFamily="2" charset="-78"/>
              </a:rPr>
              <a:t>x</a:t>
            </a:r>
            <a:r>
              <a:rPr lang="en-US" sz="2800" dirty="0" smtClean="0">
                <a:cs typeface="B Nazanin" panose="00000400000000000000" pitchFamily="2" charset="-78"/>
              </a:rPr>
              <a:t>)</a:t>
            </a:r>
            <a:r>
              <a:rPr lang="fa-IR" sz="2800" dirty="0" smtClean="0">
                <a:cs typeface="B Nazanin" panose="00000400000000000000" pitchFamily="2" charset="-78"/>
              </a:rPr>
              <a:t> و </a:t>
            </a:r>
            <a:r>
              <a:rPr lang="en-US" sz="2800" dirty="0" smtClean="0">
                <a:cs typeface="B Nazanin" panose="00000400000000000000" pitchFamily="2" charset="-78"/>
              </a:rPr>
              <a:t>(x)</a:t>
            </a:r>
            <a:r>
              <a:rPr lang="fa-IR" sz="2800" dirty="0" smtClean="0">
                <a:cs typeface="B Nazanin" panose="00000400000000000000" pitchFamily="2" charset="-78"/>
              </a:rPr>
              <a:t>∅ تابع </a:t>
            </a:r>
            <a:r>
              <a:rPr lang="fa-IR" sz="2800" dirty="0">
                <a:cs typeface="B Nazanin" panose="00000400000000000000" pitchFamily="2" charset="-78"/>
              </a:rPr>
              <a:t>موجک و مقیاس هستند. </a:t>
            </a:r>
          </a:p>
          <a:p>
            <a:pPr algn="just" rtl="1">
              <a:lnSpc>
                <a:spcPct val="150000"/>
              </a:lnSpc>
            </a:pPr>
            <a:endParaRPr lang="fa-IR" sz="2800"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فرمول </a:t>
            </a:r>
            <a:r>
              <a:rPr lang="fa-IR" sz="2800" dirty="0">
                <a:cs typeface="B Nazanin" panose="00000400000000000000" pitchFamily="2" charset="-78"/>
              </a:rPr>
              <a:t>1 تبدیل موجک و فیلترینگ هموار </a:t>
            </a:r>
            <a:r>
              <a:rPr lang="fa-IR" sz="2800" dirty="0" smtClean="0">
                <a:cs typeface="B Nazanin" panose="00000400000000000000" pitchFamily="2" charset="-78"/>
              </a:rPr>
              <a:t>برای</a:t>
            </a:r>
            <a:r>
              <a:rPr lang="en-US" sz="2800" dirty="0" smtClean="0">
                <a:cs typeface="B Nazanin" panose="00000400000000000000" pitchFamily="2" charset="-78"/>
              </a:rPr>
              <a:t>f(x</a:t>
            </a:r>
            <a:r>
              <a:rPr lang="en-US" sz="2800" dirty="0">
                <a:cs typeface="B Nazanin" panose="00000400000000000000" pitchFamily="2" charset="-78"/>
              </a:rPr>
              <a:t>) </a:t>
            </a:r>
            <a:r>
              <a:rPr lang="fa-IR" sz="2800" dirty="0" smtClean="0">
                <a:cs typeface="B Nazanin" panose="00000400000000000000" pitchFamily="2" charset="-78"/>
              </a:rPr>
              <a:t> در مقیاس </a:t>
            </a:r>
            <a:r>
              <a:rPr lang="en-US" sz="2800" dirty="0" smtClean="0">
                <a:cs typeface="B Nazanin" panose="00000400000000000000" pitchFamily="2" charset="-78"/>
              </a:rPr>
              <a:t>2</a:t>
            </a:r>
            <a:r>
              <a:rPr lang="en-US" sz="2800" baseline="30000" dirty="0" smtClean="0">
                <a:cs typeface="B Nazanin" panose="00000400000000000000" pitchFamily="2" charset="-78"/>
              </a:rPr>
              <a:t>j</a:t>
            </a:r>
            <a:r>
              <a:rPr lang="fa-IR" sz="2800" dirty="0" smtClean="0">
                <a:cs typeface="B Nazanin" panose="00000400000000000000" pitchFamily="2" charset="-78"/>
              </a:rPr>
              <a:t> را </a:t>
            </a:r>
            <a:r>
              <a:rPr lang="fa-IR" sz="2800" dirty="0">
                <a:cs typeface="B Nazanin" panose="00000400000000000000" pitchFamily="2" charset="-78"/>
              </a:rPr>
              <a:t>نشان می دهد که * پیچش را نشان می دهد. تبدیل </a:t>
            </a:r>
            <a:r>
              <a:rPr lang="fa-IR" sz="2800" dirty="0" smtClean="0">
                <a:cs typeface="B Nazanin" panose="00000400000000000000" pitchFamily="2" charset="-78"/>
              </a:rPr>
              <a:t>موجک</a:t>
            </a:r>
            <a:r>
              <a:rPr lang="en-US" sz="2800" dirty="0" smtClean="0">
                <a:cs typeface="B Nazanin" panose="00000400000000000000" pitchFamily="2" charset="-78"/>
              </a:rPr>
              <a:t>f(x</a:t>
            </a:r>
            <a:r>
              <a:rPr lang="en-US" sz="2800" dirty="0">
                <a:cs typeface="B Nazanin" panose="00000400000000000000" pitchFamily="2" charset="-78"/>
              </a:rPr>
              <a:t>) </a:t>
            </a:r>
            <a:r>
              <a:rPr lang="fa-IR" sz="2800" dirty="0" smtClean="0">
                <a:cs typeface="B Nazanin" panose="00000400000000000000" pitchFamily="2" charset="-78"/>
              </a:rPr>
              <a:t> نسبت </a:t>
            </a:r>
            <a:r>
              <a:rPr lang="fa-IR" sz="2800" dirty="0">
                <a:cs typeface="B Nazanin" panose="00000400000000000000" pitchFamily="2" charset="-78"/>
              </a:rPr>
              <a:t>به </a:t>
            </a:r>
            <a:r>
              <a:rPr lang="el-GR" sz="2800" dirty="0">
                <a:cs typeface="B Nazanin" panose="00000400000000000000" pitchFamily="2" charset="-78"/>
              </a:rPr>
              <a:t>φ(</a:t>
            </a:r>
            <a:r>
              <a:rPr lang="en-US" sz="2800" dirty="0">
                <a:cs typeface="B Nazanin" panose="00000400000000000000" pitchFamily="2" charset="-78"/>
              </a:rPr>
              <a:t>x) </a:t>
            </a:r>
            <a:r>
              <a:rPr lang="fa-IR" sz="2800" dirty="0" smtClean="0">
                <a:cs typeface="B Nazanin" panose="00000400000000000000" pitchFamily="2" charset="-78"/>
              </a:rPr>
              <a:t> به </a:t>
            </a:r>
            <a:r>
              <a:rPr lang="fa-IR" sz="2800" dirty="0">
                <a:cs typeface="B Nazanin" panose="00000400000000000000" pitchFamily="2" charset="-78"/>
              </a:rPr>
              <a:t>عنوان مشتق پیچش یا </a:t>
            </a:r>
            <a:r>
              <a:rPr lang="fa-IR" sz="2800" dirty="0" smtClean="0">
                <a:cs typeface="B Nazanin" panose="00000400000000000000" pitchFamily="2" charset="-78"/>
              </a:rPr>
              <a:t>چرخش</a:t>
            </a:r>
            <a:r>
              <a:rPr lang="en-US" sz="2800" dirty="0" smtClean="0">
                <a:cs typeface="B Nazanin" panose="00000400000000000000" pitchFamily="2" charset="-78"/>
              </a:rPr>
              <a:t>f(x</a:t>
            </a:r>
            <a:r>
              <a:rPr lang="en-US" sz="2800" dirty="0">
                <a:cs typeface="B Nazanin" panose="00000400000000000000" pitchFamily="2" charset="-78"/>
              </a:rPr>
              <a:t>) </a:t>
            </a:r>
            <a:r>
              <a:rPr lang="fa-IR" sz="2800" dirty="0" smtClean="0">
                <a:cs typeface="B Nazanin" panose="00000400000000000000" pitchFamily="2" charset="-78"/>
              </a:rPr>
              <a:t> با </a:t>
            </a:r>
            <a:r>
              <a:rPr lang="fa-IR" sz="2800" dirty="0">
                <a:cs typeface="B Nazanin" panose="00000400000000000000" pitchFamily="2" charset="-78"/>
              </a:rPr>
              <a:t>تابع </a:t>
            </a:r>
            <a:r>
              <a:rPr lang="fa-IR" sz="2800" dirty="0" smtClean="0">
                <a:cs typeface="B Nazanin" panose="00000400000000000000" pitchFamily="2" charset="-78"/>
              </a:rPr>
              <a:t>هموارسازی</a:t>
            </a:r>
            <a:r>
              <a:rPr lang="el-GR" sz="2800" dirty="0" smtClean="0">
                <a:cs typeface="B Nazanin" panose="00000400000000000000" pitchFamily="2" charset="-78"/>
              </a:rPr>
              <a:t>φ(</a:t>
            </a:r>
            <a:r>
              <a:rPr lang="en-US" sz="2800" dirty="0">
                <a:cs typeface="B Nazanin" panose="00000400000000000000" pitchFamily="2" charset="-78"/>
              </a:rPr>
              <a:t>x) </a:t>
            </a:r>
            <a:r>
              <a:rPr lang="fa-IR" sz="2800" dirty="0">
                <a:cs typeface="B Nazanin" panose="00000400000000000000" pitchFamily="2" charset="-78"/>
              </a:rPr>
              <a:t>درنظر گرفته می شود.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9</a:t>
            </a:r>
            <a:r>
              <a:rPr lang="en-US" sz="2400" dirty="0" smtClean="0"/>
              <a:t>/</a:t>
            </a:r>
            <a:r>
              <a:rPr lang="fa-IR" sz="2400" dirty="0" smtClean="0"/>
              <a:t>26</a:t>
            </a:r>
            <a:endParaRPr lang="en-US" dirty="0"/>
          </a:p>
        </p:txBody>
      </p:sp>
      <p:pic>
        <p:nvPicPr>
          <p:cNvPr id="25" name="Picture 24"/>
          <p:cNvPicPr/>
          <p:nvPr/>
        </p:nvPicPr>
        <p:blipFill>
          <a:blip r:embed="rId2"/>
          <a:stretch>
            <a:fillRect/>
          </a:stretch>
        </p:blipFill>
        <p:spPr>
          <a:xfrm>
            <a:off x="2463415" y="1720558"/>
            <a:ext cx="4179434" cy="440751"/>
          </a:xfrm>
          <a:prstGeom prst="rect">
            <a:avLst/>
          </a:prstGeom>
        </p:spPr>
      </p:pic>
    </p:spTree>
    <p:extLst>
      <p:ext uri="{BB962C8B-B14F-4D97-AF65-F5344CB8AC3E}">
        <p14:creationId xmlns:p14="http://schemas.microsoft.com/office/powerpoint/2010/main" val="88457638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حاصل ضرب</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الگوریتم</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تحلیل آزمایش</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فرض </a:t>
            </a:r>
            <a:r>
              <a:rPr lang="fa-IR" sz="2800" dirty="0" smtClean="0">
                <a:cs typeface="B Nazanin" panose="00000400000000000000" pitchFamily="2" charset="-78"/>
              </a:rPr>
              <a:t>کنید</a:t>
            </a:r>
            <a:r>
              <a:rPr lang="en-US" sz="2800" dirty="0" smtClean="0">
                <a:cs typeface="B Nazanin" panose="00000400000000000000" pitchFamily="2" charset="-78"/>
              </a:rPr>
              <a:t>f(</a:t>
            </a:r>
            <a:r>
              <a:rPr lang="en-US" sz="2800" dirty="0" err="1" smtClean="0">
                <a:cs typeface="B Nazanin" panose="00000400000000000000" pitchFamily="2" charset="-78"/>
              </a:rPr>
              <a:t>x,y</a:t>
            </a:r>
            <a:r>
              <a:rPr lang="en-US" sz="2800" dirty="0">
                <a:cs typeface="B Nazanin" panose="00000400000000000000" pitchFamily="2" charset="-78"/>
              </a:rPr>
              <a:t>) </a:t>
            </a:r>
            <a:r>
              <a:rPr lang="fa-IR" sz="2800" dirty="0" smtClean="0">
                <a:cs typeface="B Nazanin" panose="00000400000000000000" pitchFamily="2" charset="-78"/>
              </a:rPr>
              <a:t> تصویر </a:t>
            </a:r>
            <a:r>
              <a:rPr lang="fa-IR" sz="2800" dirty="0">
                <a:cs typeface="B Nazanin" panose="00000400000000000000" pitchFamily="2" charset="-78"/>
              </a:rPr>
              <a:t>دوبعدی می باشد، به طور مشابه </a:t>
            </a:r>
            <a:r>
              <a:rPr lang="en-US" sz="2800" dirty="0" smtClean="0">
                <a:cs typeface="B Nazanin" panose="00000400000000000000" pitchFamily="2" charset="-78"/>
              </a:rPr>
              <a:t>(</a:t>
            </a:r>
            <a:r>
              <a:rPr lang="en-US" sz="2800" dirty="0" err="1" smtClean="0">
                <a:cs typeface="B Nazanin" panose="00000400000000000000" pitchFamily="2" charset="-78"/>
              </a:rPr>
              <a:t>x,y</a:t>
            </a:r>
            <a:r>
              <a:rPr lang="en-US" sz="2800" dirty="0" smtClean="0">
                <a:cs typeface="B Nazanin" panose="00000400000000000000" pitchFamily="2" charset="-78"/>
              </a:rPr>
              <a:t>)</a:t>
            </a:r>
            <a:r>
              <a:rPr lang="fa-IR" sz="2800" dirty="0" smtClean="0">
                <a:cs typeface="B Nazanin" panose="00000400000000000000" pitchFamily="2" charset="-78"/>
              </a:rPr>
              <a:t>∅ تابع </a:t>
            </a:r>
            <a:r>
              <a:rPr lang="fa-IR" sz="2800" dirty="0">
                <a:cs typeface="B Nazanin" panose="00000400000000000000" pitchFamily="2" charset="-78"/>
              </a:rPr>
              <a:t>مقیاس دو بعدی می باشد</a:t>
            </a:r>
            <a:r>
              <a:rPr lang="fa-IR" sz="2800" dirty="0" smtClean="0">
                <a:cs typeface="B Nazanin" panose="00000400000000000000" pitchFamily="2" charset="-78"/>
              </a:rPr>
              <a:t>.</a:t>
            </a:r>
          </a:p>
          <a:p>
            <a:pPr marL="457200" indent="-457200" algn="just" rtl="1">
              <a:lnSpc>
                <a:spcPct val="150000"/>
              </a:lnSpc>
              <a:buFont typeface="Wingdings" panose="05000000000000000000" pitchFamily="2" charset="2"/>
              <a:buChar char="§"/>
            </a:pPr>
            <a:endParaRPr lang="fa-IR" sz="2800" dirty="0" smtClean="0">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842352" y="5292208"/>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10</a:t>
            </a:r>
            <a:r>
              <a:rPr lang="en-US" sz="2400" dirty="0" smtClean="0"/>
              <a:t>/</a:t>
            </a:r>
            <a:r>
              <a:rPr lang="fa-IR" sz="2400" dirty="0" smtClean="0"/>
              <a:t>26</a:t>
            </a:r>
            <a:endParaRPr lang="en-US" dirty="0"/>
          </a:p>
        </p:txBody>
      </p:sp>
      <p:pic>
        <p:nvPicPr>
          <p:cNvPr id="25" name="Picture 24"/>
          <p:cNvPicPr/>
          <p:nvPr/>
        </p:nvPicPr>
        <p:blipFill>
          <a:blip r:embed="rId2"/>
          <a:stretch>
            <a:fillRect/>
          </a:stretch>
        </p:blipFill>
        <p:spPr>
          <a:xfrm>
            <a:off x="2302917" y="3102553"/>
            <a:ext cx="5049161" cy="586220"/>
          </a:xfrm>
          <a:prstGeom prst="rect">
            <a:avLst/>
          </a:prstGeom>
        </p:spPr>
      </p:pic>
    </p:spTree>
    <p:extLst>
      <p:ext uri="{BB962C8B-B14F-4D97-AF65-F5344CB8AC3E}">
        <p14:creationId xmlns:p14="http://schemas.microsoft.com/office/powerpoint/2010/main" val="417612313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207</Words>
  <Application>Microsoft Office PowerPoint</Application>
  <PresentationFormat>On-screen Show (4:3)</PresentationFormat>
  <Paragraphs>35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2017-04-26T04:05:08Z</dcterms:modified>
</cp:coreProperties>
</file>