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کارهای وابسته</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بهینه 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en-US" b="1" dirty="0">
                <a:solidFill>
                  <a:schemeClr val="bg1"/>
                </a:solidFill>
                <a:cs typeface="B Nazanin" panose="00000400000000000000" pitchFamily="2" charset="-78"/>
              </a:rPr>
              <a:t>PSO</a:t>
            </a:r>
            <a:r>
              <a:rPr lang="fa-IR" b="1" dirty="0">
                <a:solidFill>
                  <a:schemeClr val="bg1"/>
                </a:solidFill>
                <a:cs typeface="B Nazanin" panose="00000400000000000000" pitchFamily="2" charset="-78"/>
              </a:rPr>
              <a:t> اصلاح شده</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آزمایشات</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ردیابی چند هدفی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Ø"/>
            </a:pPr>
            <a:r>
              <a:rPr lang="fa-IR" sz="2600" dirty="0" smtClean="0">
                <a:cs typeface="B Nazanin" panose="00000400000000000000" pitchFamily="2" charset="-78"/>
              </a:rPr>
              <a:t>آزمایش </a:t>
            </a:r>
            <a:r>
              <a:rPr lang="fa-IR" sz="2600" dirty="0">
                <a:cs typeface="B Nazanin" panose="00000400000000000000" pitchFamily="2" charset="-78"/>
              </a:rPr>
              <a:t>اول، تعداد ثابتی از اهداف را ردیابی می کند با این فرض که دارای دانش قبلی در مورد تعداد اهداف ردیابی شده هستیم. در این آزمایش، فرض می کنیم نتایج آشکارسازی </a:t>
            </a:r>
            <a:r>
              <a:rPr lang="fa-IR" sz="2600" dirty="0" smtClean="0">
                <a:cs typeface="B Nazanin" panose="00000400000000000000" pitchFamily="2" charset="-78"/>
              </a:rPr>
              <a:t>موجود نمی </a:t>
            </a:r>
            <a:r>
              <a:rPr lang="fa-IR" sz="2600" dirty="0">
                <a:cs typeface="B Nazanin" panose="00000400000000000000" pitchFamily="2" charset="-78"/>
              </a:rPr>
              <a:t>باشد. </a:t>
            </a:r>
          </a:p>
          <a:p>
            <a:pPr marL="457200" indent="-457200" algn="just" rtl="1">
              <a:lnSpc>
                <a:spcPct val="150000"/>
              </a:lnSpc>
              <a:buFont typeface="Wingdings" panose="05000000000000000000" pitchFamily="2" charset="2"/>
              <a:buChar char="Ø"/>
            </a:pPr>
            <a:r>
              <a:rPr lang="fa-IR" sz="2600" dirty="0">
                <a:cs typeface="B Nazanin" panose="00000400000000000000" pitchFamily="2" charset="-78"/>
              </a:rPr>
              <a:t>آزمایش دوم، روش پیشنهاد شده را در موقعیت های چالش برانگیز تر ارزیابی نموده و در این وضعیت از توالی های ویدیویی مختلف با تراکم و ازدحام شلوغی مختلف برای ارزیابی توانمندی روش پیشنهاد شده در مقابل تراکم و ازدحام شلوغی استفاده شده است</a:t>
            </a:r>
            <a:r>
              <a:rPr lang="fa-IR" sz="2600" dirty="0" smtClean="0">
                <a:cs typeface="B Nazanin" panose="00000400000000000000" pitchFamily="2" charset="-78"/>
              </a:rPr>
              <a:t>.</a:t>
            </a:r>
            <a:endParaRPr lang="fa-IR"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43</a:t>
            </a:r>
            <a:endParaRPr lang="en-US" dirty="0"/>
          </a:p>
        </p:txBody>
      </p:sp>
    </p:spTree>
    <p:extLst>
      <p:ext uri="{BB962C8B-B14F-4D97-AF65-F5344CB8AC3E}">
        <p14:creationId xmlns:p14="http://schemas.microsoft.com/office/powerpoint/2010/main" val="4211611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کارهای وابسته</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بهینه 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en-US" b="1" dirty="0">
                <a:solidFill>
                  <a:schemeClr val="bg1"/>
                </a:solidFill>
                <a:cs typeface="B Nazanin" panose="00000400000000000000" pitchFamily="2" charset="-78"/>
              </a:rPr>
              <a:t>PSO</a:t>
            </a:r>
            <a:r>
              <a:rPr lang="fa-IR" b="1" dirty="0">
                <a:solidFill>
                  <a:schemeClr val="bg1"/>
                </a:solidFill>
                <a:cs typeface="B Nazanin" panose="00000400000000000000" pitchFamily="2" charset="-78"/>
              </a:rPr>
              <a:t> اصلاح شده</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آزمایشات</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 </a:t>
            </a:r>
            <a:r>
              <a:rPr lang="fa-IR" sz="2800" b="1" u="sng" dirty="0">
                <a:cs typeface="B Nazanin" panose="00000400000000000000" pitchFamily="2" charset="-78"/>
              </a:rPr>
              <a:t>ارزیابی </a:t>
            </a:r>
            <a:r>
              <a:rPr lang="fa-IR" sz="2800" b="1" u="sng" dirty="0" smtClean="0">
                <a:cs typeface="B Nazanin" panose="00000400000000000000" pitchFamily="2" charset="-78"/>
              </a:rPr>
              <a:t>ردیابی</a:t>
            </a:r>
          </a:p>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در این مقاله، از متریک های </a:t>
            </a:r>
            <a:r>
              <a:rPr lang="fa-IR" sz="2800" dirty="0" smtClean="0">
                <a:cs typeface="B Nazanin" panose="00000400000000000000" pitchFamily="2" charset="-78"/>
              </a:rPr>
              <a:t>ارزیابی</a:t>
            </a:r>
            <a:r>
              <a:rPr lang="en-AU" sz="2800" dirty="0" smtClean="0">
                <a:cs typeface="B Nazanin" panose="00000400000000000000" pitchFamily="2" charset="-78"/>
              </a:rPr>
              <a:t>CLEAR </a:t>
            </a:r>
            <a:r>
              <a:rPr lang="fa-IR" sz="2800" dirty="0" smtClean="0">
                <a:cs typeface="B Nazanin" panose="00000400000000000000" pitchFamily="2" charset="-78"/>
              </a:rPr>
              <a:t> استفاده </a:t>
            </a:r>
            <a:r>
              <a:rPr lang="fa-IR" sz="2800" dirty="0">
                <a:cs typeface="B Nazanin" panose="00000400000000000000" pitchFamily="2" charset="-78"/>
              </a:rPr>
              <a:t>می کنیم. متریک های اقتباس شده </a:t>
            </a:r>
            <a:r>
              <a:rPr lang="fa-IR" sz="2800" dirty="0" smtClean="0">
                <a:cs typeface="B Nazanin" panose="00000400000000000000" pitchFamily="2" charset="-78"/>
              </a:rPr>
              <a:t>عبارتند از</a:t>
            </a:r>
            <a:r>
              <a:rPr lang="fa-IR" sz="2800" dirty="0">
                <a:cs typeface="B Nazanin" panose="00000400000000000000" pitchFamily="2" charset="-78"/>
              </a:rPr>
              <a:t>:</a:t>
            </a:r>
          </a:p>
          <a:p>
            <a:pPr lvl="1" algn="just" rtl="1">
              <a:lnSpc>
                <a:spcPct val="150000"/>
              </a:lnSpc>
            </a:pPr>
            <a:r>
              <a:rPr lang="fa-IR" sz="2800" dirty="0">
                <a:cs typeface="B Nazanin" panose="00000400000000000000" pitchFamily="2" charset="-78"/>
              </a:rPr>
              <a:t>1. </a:t>
            </a:r>
            <a:r>
              <a:rPr lang="en-AU" sz="2800" u="sng" dirty="0">
                <a:cs typeface="B Nazanin" panose="00000400000000000000" pitchFamily="2" charset="-78"/>
              </a:rPr>
              <a:t>MOTA</a:t>
            </a:r>
            <a:r>
              <a:rPr lang="en-AU" sz="2800" dirty="0">
                <a:cs typeface="B Nazanin" panose="00000400000000000000" pitchFamily="2" charset="-78"/>
              </a:rPr>
              <a:t> </a:t>
            </a:r>
            <a:r>
              <a:rPr lang="fa-IR" sz="2800" dirty="0" smtClean="0">
                <a:cs typeface="B Nazanin" panose="00000400000000000000" pitchFamily="2" charset="-78"/>
              </a:rPr>
              <a:t>: صحت </a:t>
            </a:r>
            <a:r>
              <a:rPr lang="fa-IR" sz="2800" dirty="0">
                <a:cs typeface="B Nazanin" panose="00000400000000000000" pitchFamily="2" charset="-78"/>
              </a:rPr>
              <a:t>ردیابی چند هدفی با استفاده از تعدادی اهداف گم شده، مثبت کاذب و سوئیچ های هویت محاسبه شده است.</a:t>
            </a:r>
          </a:p>
          <a:p>
            <a:pPr lvl="1" algn="just" rtl="1">
              <a:lnSpc>
                <a:spcPct val="150000"/>
              </a:lnSpc>
            </a:pPr>
            <a:r>
              <a:rPr lang="fa-IR" sz="2800" dirty="0">
                <a:cs typeface="B Nazanin" panose="00000400000000000000" pitchFamily="2" charset="-78"/>
              </a:rPr>
              <a:t>2. </a:t>
            </a:r>
            <a:r>
              <a:rPr lang="en-AU" sz="2800" u="sng" dirty="0">
                <a:cs typeface="B Nazanin" panose="00000400000000000000" pitchFamily="2" charset="-78"/>
              </a:rPr>
              <a:t>MOTP</a:t>
            </a:r>
            <a:r>
              <a:rPr lang="en-AU" sz="2800" dirty="0">
                <a:cs typeface="B Nazanin" panose="00000400000000000000" pitchFamily="2" charset="-78"/>
              </a:rPr>
              <a:t> </a:t>
            </a:r>
            <a:r>
              <a:rPr lang="fa-IR" sz="2800" dirty="0" smtClean="0">
                <a:cs typeface="B Nazanin" panose="00000400000000000000" pitchFamily="2" charset="-78"/>
              </a:rPr>
              <a:t>: دقت </a:t>
            </a:r>
            <a:r>
              <a:rPr lang="fa-IR" sz="2800" dirty="0">
                <a:cs typeface="B Nazanin" panose="00000400000000000000" pitchFamily="2" charset="-78"/>
              </a:rPr>
              <a:t>ردیابی چند هدفی براساس میانگین فاصله بین مراکز اهداف ردیابی شده و حقیقت و درستی پایه محاسبه شده است.</a:t>
            </a:r>
          </a:p>
          <a:p>
            <a:pPr marL="457200" indent="-457200" algn="just" rtl="1">
              <a:lnSpc>
                <a:spcPct val="150000"/>
              </a:lnSpc>
              <a:buFont typeface="Wingdings" panose="05000000000000000000" pitchFamily="2" charset="2"/>
              <a:buChar char="Ø"/>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216480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کارهای وابسته</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بهینه 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en-US" b="1" dirty="0">
                <a:solidFill>
                  <a:schemeClr val="bg1"/>
                </a:solidFill>
                <a:cs typeface="B Nazanin" panose="00000400000000000000" pitchFamily="2" charset="-78"/>
              </a:rPr>
              <a:t>PSO</a:t>
            </a:r>
            <a:r>
              <a:rPr lang="fa-IR" b="1" dirty="0">
                <a:solidFill>
                  <a:schemeClr val="bg1"/>
                </a:solidFill>
                <a:cs typeface="B Nazanin" panose="00000400000000000000" pitchFamily="2" charset="-78"/>
              </a:rPr>
              <a:t> اصلاح شده</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آزمایشات</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lvl="1" algn="just" rtl="1">
              <a:lnSpc>
                <a:spcPct val="150000"/>
              </a:lnSpc>
            </a:pPr>
            <a:r>
              <a:rPr lang="en-AU" sz="2800" u="sng" dirty="0" smtClean="0">
                <a:cs typeface="B Nazanin" panose="00000400000000000000" pitchFamily="2" charset="-78"/>
              </a:rPr>
              <a:t>MT </a:t>
            </a:r>
            <a:r>
              <a:rPr lang="en-AU" sz="2800" dirty="0" smtClean="0">
                <a:cs typeface="B Nazanin" panose="00000400000000000000" pitchFamily="2" charset="-78"/>
              </a:rPr>
              <a:t>.</a:t>
            </a:r>
            <a:r>
              <a:rPr lang="en-US" sz="2800" dirty="0" smtClean="0">
                <a:cs typeface="B Nazanin" panose="00000400000000000000" pitchFamily="2" charset="-78"/>
              </a:rPr>
              <a:t>3</a:t>
            </a:r>
            <a:r>
              <a:rPr lang="fa-IR" sz="2800" u="sng" dirty="0" smtClean="0">
                <a:cs typeface="B Nazanin" panose="00000400000000000000" pitchFamily="2" charset="-78"/>
              </a:rPr>
              <a:t> اکثراً </a:t>
            </a:r>
            <a:r>
              <a:rPr lang="fa-IR" sz="2800" u="sng" dirty="0">
                <a:cs typeface="B Nazanin" panose="00000400000000000000" pitchFamily="2" charset="-78"/>
              </a:rPr>
              <a:t>ردیابی شده</a:t>
            </a:r>
            <a:r>
              <a:rPr lang="fa-IR" sz="2800" dirty="0">
                <a:cs typeface="B Nazanin" panose="00000400000000000000" pitchFamily="2" charset="-78"/>
              </a:rPr>
              <a:t>: درصد مسیرهای حقیقت و درستی پایه تحت پوشش خروجی ردیاب برای بیش از 80 درصد در واحد طول. </a:t>
            </a:r>
          </a:p>
          <a:p>
            <a:pPr lvl="1" algn="just" rtl="1">
              <a:lnSpc>
                <a:spcPct val="150000"/>
              </a:lnSpc>
            </a:pPr>
            <a:r>
              <a:rPr lang="fa-IR" sz="2800" dirty="0">
                <a:cs typeface="B Nazanin" panose="00000400000000000000" pitchFamily="2" charset="-78"/>
              </a:rPr>
              <a:t>4. </a:t>
            </a:r>
            <a:r>
              <a:rPr lang="en-AU" sz="2800" u="sng" dirty="0" smtClean="0">
                <a:cs typeface="B Nazanin" panose="00000400000000000000" pitchFamily="2" charset="-78"/>
              </a:rPr>
              <a:t>ML </a:t>
            </a:r>
            <a:r>
              <a:rPr lang="fa-IR" sz="2800" u="sng" dirty="0" smtClean="0">
                <a:cs typeface="B Nazanin" panose="00000400000000000000" pitchFamily="2" charset="-78"/>
              </a:rPr>
              <a:t> اکثراً </a:t>
            </a:r>
            <a:r>
              <a:rPr lang="fa-IR" sz="2800" u="sng" dirty="0">
                <a:cs typeface="B Nazanin" panose="00000400000000000000" pitchFamily="2" charset="-78"/>
              </a:rPr>
              <a:t>از دست رفته</a:t>
            </a:r>
            <a:r>
              <a:rPr lang="fa-IR" sz="2800" dirty="0">
                <a:cs typeface="B Nazanin" panose="00000400000000000000" pitchFamily="2" charset="-78"/>
              </a:rPr>
              <a:t>: درصد مسیرهای درستی و حقیقت پایه تحت پوشش خروجی ردیاب برای کمتر از 20 درصد در واحد طول. هرچه کوچکتر بهتر.</a:t>
            </a:r>
          </a:p>
          <a:p>
            <a:pPr lvl="1" algn="just" rtl="1">
              <a:lnSpc>
                <a:spcPct val="150000"/>
              </a:lnSpc>
            </a:pPr>
            <a:r>
              <a:rPr lang="fa-IR" sz="2800" dirty="0">
                <a:cs typeface="B Nazanin" panose="00000400000000000000" pitchFamily="2" charset="-78"/>
              </a:rPr>
              <a:t>5. </a:t>
            </a:r>
            <a:r>
              <a:rPr lang="en-AU" sz="2800" u="sng" dirty="0">
                <a:cs typeface="B Nazanin" panose="00000400000000000000" pitchFamily="2" charset="-78"/>
              </a:rPr>
              <a:t>PT </a:t>
            </a:r>
            <a:r>
              <a:rPr lang="fa-IR" sz="2800" u="sng" dirty="0" smtClean="0">
                <a:cs typeface="B Nazanin" panose="00000400000000000000" pitchFamily="2" charset="-78"/>
              </a:rPr>
              <a:t> تا </a:t>
            </a:r>
            <a:r>
              <a:rPr lang="fa-IR" sz="2800" u="sng" dirty="0">
                <a:cs typeface="B Nazanin" panose="00000400000000000000" pitchFamily="2" charset="-78"/>
              </a:rPr>
              <a:t>حدی ردیابی شده</a:t>
            </a:r>
            <a:r>
              <a:rPr lang="fa-IR" sz="2800" dirty="0" smtClean="0">
                <a:cs typeface="B Nazanin" panose="00000400000000000000" pitchFamily="2" charset="-78"/>
              </a:rPr>
              <a:t>:</a:t>
            </a:r>
            <a:r>
              <a:rPr lang="en-AU" sz="2800" dirty="0" smtClean="0">
                <a:cs typeface="B Nazanin" panose="00000400000000000000" pitchFamily="2" charset="-78"/>
              </a:rPr>
              <a:t> 1.0-(</a:t>
            </a:r>
            <a:r>
              <a:rPr lang="en-AU" sz="2800" dirty="0">
                <a:cs typeface="B Nazanin" panose="00000400000000000000" pitchFamily="2" charset="-78"/>
              </a:rPr>
              <a:t>MT+ML</a:t>
            </a:r>
            <a:r>
              <a:rPr lang="en-AU" sz="2800" dirty="0" smtClean="0">
                <a:cs typeface="B Nazanin" panose="00000400000000000000" pitchFamily="2" charset="-78"/>
              </a:rPr>
              <a:t>) </a:t>
            </a:r>
            <a:r>
              <a:rPr lang="fa-IR" sz="2800" dirty="0" smtClean="0">
                <a:cs typeface="B Nazanin" panose="00000400000000000000" pitchFamily="2" charset="-78"/>
              </a:rPr>
              <a:t>هرچه </a:t>
            </a:r>
            <a:r>
              <a:rPr lang="fa-IR" sz="2800" dirty="0">
                <a:cs typeface="B Nazanin" panose="00000400000000000000" pitchFamily="2" charset="-78"/>
              </a:rPr>
              <a:t>کوچکتر بهتر.</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6049054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کارهای وابسته</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بهینه سازی</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en-US" b="1" dirty="0">
                <a:solidFill>
                  <a:schemeClr val="bg1"/>
                </a:solidFill>
                <a:cs typeface="B Nazanin" panose="00000400000000000000" pitchFamily="2" charset="-78"/>
              </a:rPr>
              <a:t>PSO</a:t>
            </a:r>
            <a:r>
              <a:rPr lang="fa-IR" b="1" dirty="0">
                <a:solidFill>
                  <a:schemeClr val="bg1"/>
                </a:solidFill>
                <a:cs typeface="B Nazanin" panose="00000400000000000000" pitchFamily="2" charset="-78"/>
              </a:rPr>
              <a:t> اصلاح شده</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آزمایشات</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ردیابی تعداد ثابت و معلوم از </a:t>
            </a:r>
            <a:r>
              <a:rPr lang="fa-IR" sz="2800" b="1" u="sng" dirty="0" smtClean="0">
                <a:cs typeface="B Nazanin" panose="00000400000000000000" pitchFamily="2" charset="-78"/>
              </a:rPr>
              <a:t>اهداف</a:t>
            </a:r>
            <a:endParaRPr lang="en-US"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ابتدا روش پیشنهاد شده را در خصوص ردیابی یک هدفی با استفاده از توالی ویدیویی هلیکوپتر ضبط شده با دوربین موبایل تست کردیم. هلیکوپتر اسباب بازی کنترل شده از راه دور برای چند فریم یا چارچوب توسط شخصی حبس (انسداد) شده است که مسئولیت کنترل هلیکوپتررا برعهده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31104514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350</Words>
  <Application>Microsoft Office PowerPoint</Application>
  <PresentationFormat>On-screen Show (4:3)</PresentationFormat>
  <Paragraphs>40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2017-04-26T06:41:33Z</dcterms:modified>
</cp:coreProperties>
</file>