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838" autoAdjust="0"/>
    <p:restoredTop sz="94660"/>
  </p:normalViewPr>
  <p:slideViewPr>
    <p:cSldViewPr snapToGrid="0">
      <p:cViewPr>
        <p:scale>
          <a:sx n="66" d="100"/>
          <a:sy n="66" d="100"/>
        </p:scale>
        <p:origin x="1044" y="25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535320" cy="415498"/>
          </a:xfrm>
          <a:prstGeom prst="rect">
            <a:avLst/>
          </a:prstGeom>
          <a:noFill/>
        </p:spPr>
        <p:txBody>
          <a:bodyPr wrap="square" rtlCol="0">
            <a:spAutoFit/>
          </a:bodyPr>
          <a:lstStyle/>
          <a:p>
            <a:pPr lvl="0" algn="ctr" rtl="1"/>
            <a:r>
              <a:rPr lang="fa-IR" sz="2100" dirty="0">
                <a:solidFill>
                  <a:prstClr val="white"/>
                </a:solidFill>
                <a:cs typeface="B Nazanin" panose="00000400000000000000" pitchFamily="2" charset="-78"/>
              </a:rPr>
              <a:t>طراحی و ساخت</a:t>
            </a:r>
            <a:endParaRPr lang="en-US" sz="2100" dirty="0">
              <a:solidFill>
                <a:prstClr val="white"/>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چهارم</a:t>
            </a:r>
          </a:p>
          <a:p>
            <a:pPr algn="ctr" rtl="1"/>
            <a:r>
              <a:rPr lang="fa-IR" sz="9000" b="1" dirty="0" smtClean="0">
                <a:effectLst>
                  <a:outerShdw blurRad="38100" dist="38100" dir="2700000" algn="tl">
                    <a:srgbClr val="000000">
                      <a:alpha val="43137"/>
                    </a:srgbClr>
                  </a:outerShdw>
                </a:effectLst>
                <a:cs typeface="B Nazanin" panose="00000400000000000000" pitchFamily="2" charset="-78"/>
              </a:rPr>
              <a:t>نتیجه گیری</a:t>
            </a:r>
            <a:endParaRPr lang="fa-IR" sz="90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14/25</a:t>
            </a:r>
            <a:endParaRPr lang="en-US" dirty="0"/>
          </a:p>
        </p:txBody>
      </p:sp>
    </p:spTree>
    <p:extLst>
      <p:ext uri="{BB962C8B-B14F-4D97-AF65-F5344CB8AC3E}">
        <p14:creationId xmlns:p14="http://schemas.microsoft.com/office/powerpoint/2010/main" val="42843860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535320" cy="415498"/>
          </a:xfrm>
          <a:prstGeom prst="rect">
            <a:avLst/>
          </a:prstGeom>
          <a:noFill/>
        </p:spPr>
        <p:txBody>
          <a:bodyPr wrap="square" rtlCol="0">
            <a:spAutoFit/>
          </a:bodyPr>
          <a:lstStyle/>
          <a:p>
            <a:pPr lvl="0" algn="ctr" rtl="1"/>
            <a:r>
              <a:rPr lang="fa-IR" sz="2100" dirty="0">
                <a:solidFill>
                  <a:prstClr val="white"/>
                </a:solidFill>
                <a:cs typeface="B Nazanin" panose="00000400000000000000" pitchFamily="2" charset="-78"/>
              </a:rPr>
              <a:t>طراحی و ساخت</a:t>
            </a:r>
            <a:endParaRPr lang="en-US" sz="2100" dirty="0">
              <a:solidFill>
                <a:prstClr val="white"/>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½"/>
            </a:pPr>
            <a:r>
              <a:rPr lang="fa-IR" sz="2800" dirty="0">
                <a:cs typeface="B Nazanin" panose="00000400000000000000" pitchFamily="2" charset="-78"/>
              </a:rPr>
              <a:t>شکل 2 یک میکروگراف </a:t>
            </a:r>
            <a:r>
              <a:rPr lang="en-US" sz="2800" dirty="0">
                <a:cs typeface="B Nazanin" panose="00000400000000000000" pitchFamily="2" charset="-78"/>
              </a:rPr>
              <a:t>SEM </a:t>
            </a:r>
            <a:r>
              <a:rPr lang="fa-IR" sz="2800" dirty="0" smtClean="0">
                <a:cs typeface="B Nazanin" panose="00000400000000000000" pitchFamily="2" charset="-78"/>
              </a:rPr>
              <a:t> از </a:t>
            </a:r>
            <a:r>
              <a:rPr lang="fa-IR" sz="2800" dirty="0">
                <a:cs typeface="B Nazanin" panose="00000400000000000000" pitchFamily="2" charset="-78"/>
              </a:rPr>
              <a:t>ساختار کامل شده </a:t>
            </a:r>
            <a:r>
              <a:rPr lang="en-US" sz="2800" dirty="0" smtClean="0">
                <a:cs typeface="B Nazanin" panose="00000400000000000000" pitchFamily="2" charset="-78"/>
              </a:rPr>
              <a:t> </a:t>
            </a:r>
            <a:r>
              <a:rPr lang="en-US" sz="2800" dirty="0" err="1" smtClean="0">
                <a:cs typeface="B Nazanin" panose="00000400000000000000" pitchFamily="2" charset="-78"/>
              </a:rPr>
              <a:t>PhC</a:t>
            </a:r>
            <a:r>
              <a:rPr lang="en-US" sz="2800" dirty="0" smtClean="0">
                <a:cs typeface="B Nazanin" panose="00000400000000000000" pitchFamily="2" charset="-78"/>
              </a:rPr>
              <a:t> </a:t>
            </a:r>
            <a:r>
              <a:rPr lang="fa-IR" sz="2800" dirty="0">
                <a:cs typeface="B Nazanin" panose="00000400000000000000" pitchFamily="2" charset="-78"/>
              </a:rPr>
              <a:t>در مرز فیلد نوشتن نشان می دهد که برای وسیله ای با خطای استیچ حدود  اقتباس شده بود. علی رغم این مقدار کوچک، با نگاه کردن به میکروگراف می توان به این نتیجه رسید که تلفات پراکندگی اضافی در این رابط رخ خواهد داد.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15/25</a:t>
            </a:r>
            <a:endParaRPr lang="en-US" dirty="0"/>
          </a:p>
        </p:txBody>
      </p:sp>
    </p:spTree>
    <p:extLst>
      <p:ext uri="{BB962C8B-B14F-4D97-AF65-F5344CB8AC3E}">
        <p14:creationId xmlns:p14="http://schemas.microsoft.com/office/powerpoint/2010/main" val="7564477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535320" cy="415498"/>
          </a:xfrm>
          <a:prstGeom prst="rect">
            <a:avLst/>
          </a:prstGeom>
          <a:noFill/>
        </p:spPr>
        <p:txBody>
          <a:bodyPr wrap="square" rtlCol="0">
            <a:spAutoFit/>
          </a:bodyPr>
          <a:lstStyle/>
          <a:p>
            <a:pPr lvl="0" algn="ctr" rtl="1"/>
            <a:r>
              <a:rPr lang="fa-IR" sz="2100" dirty="0">
                <a:solidFill>
                  <a:prstClr val="white"/>
                </a:solidFill>
                <a:cs typeface="B Nazanin" panose="00000400000000000000" pitchFamily="2" charset="-78"/>
              </a:rPr>
              <a:t>طراحی و ساخت</a:t>
            </a:r>
            <a:endParaRPr lang="en-US" sz="2100" dirty="0">
              <a:solidFill>
                <a:prstClr val="white"/>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lnSpc>
                <a:spcPct val="150000"/>
              </a:lnSpc>
            </a:pPr>
            <a:r>
              <a:rPr lang="fa-IR" sz="2400" dirty="0">
                <a:cs typeface="B Nazanin" panose="00000400000000000000" pitchFamily="2" charset="-78"/>
              </a:rPr>
              <a:t>شکل 2. میکروگراف </a:t>
            </a:r>
            <a:r>
              <a:rPr lang="en-US" sz="2400" dirty="0">
                <a:cs typeface="B Nazanin" panose="00000400000000000000" pitchFamily="2" charset="-78"/>
              </a:rPr>
              <a:t>SEM </a:t>
            </a:r>
            <a:r>
              <a:rPr lang="fa-IR" sz="2400" dirty="0" smtClean="0">
                <a:cs typeface="B Nazanin" panose="00000400000000000000" pitchFamily="2" charset="-78"/>
              </a:rPr>
              <a:t> از </a:t>
            </a:r>
            <a:r>
              <a:rPr lang="fa-IR" sz="2400" dirty="0">
                <a:cs typeface="B Nazanin" panose="00000400000000000000" pitchFamily="2" charset="-78"/>
              </a:rPr>
              <a:t>ساختار </a:t>
            </a:r>
            <a:r>
              <a:rPr lang="en-US" sz="2400" dirty="0" err="1">
                <a:cs typeface="B Nazanin" panose="00000400000000000000" pitchFamily="2" charset="-78"/>
              </a:rPr>
              <a:t>PhC</a:t>
            </a:r>
            <a:r>
              <a:rPr lang="en-US" sz="2400" dirty="0">
                <a:cs typeface="B Nazanin" panose="00000400000000000000" pitchFamily="2" charset="-78"/>
              </a:rPr>
              <a:t> </a:t>
            </a:r>
            <a:r>
              <a:rPr lang="fa-IR" sz="2400" dirty="0" smtClean="0">
                <a:cs typeface="B Nazanin" panose="00000400000000000000" pitchFamily="2" charset="-78"/>
              </a:rPr>
              <a:t> در </a:t>
            </a:r>
            <a:r>
              <a:rPr lang="fa-IR" sz="2400" dirty="0">
                <a:cs typeface="B Nazanin" panose="00000400000000000000" pitchFamily="2" charset="-78"/>
              </a:rPr>
              <a:t>لبه فیلد نوشتن. خط خاکستری مرز فیلد نوشتن را نشان داده و تغییر شکل اندک سوراخ مشهود می باشد.</a:t>
            </a:r>
            <a:endParaRPr lang="fa-IR" sz="24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16/25</a:t>
            </a:r>
            <a:endParaRPr lang="en-US" dirty="0"/>
          </a:p>
        </p:txBody>
      </p:sp>
      <p:pic>
        <p:nvPicPr>
          <p:cNvPr id="3" name="Picture 2"/>
          <p:cNvPicPr>
            <a:picLocks noChangeAspect="1"/>
          </p:cNvPicPr>
          <p:nvPr/>
        </p:nvPicPr>
        <p:blipFill>
          <a:blip r:embed="rId2"/>
          <a:stretch>
            <a:fillRect/>
          </a:stretch>
        </p:blipFill>
        <p:spPr>
          <a:xfrm>
            <a:off x="2094415" y="409070"/>
            <a:ext cx="4955171" cy="3401431"/>
          </a:xfrm>
          <a:prstGeom prst="rect">
            <a:avLst/>
          </a:prstGeom>
        </p:spPr>
      </p:pic>
    </p:spTree>
    <p:extLst>
      <p:ext uri="{BB962C8B-B14F-4D97-AF65-F5344CB8AC3E}">
        <p14:creationId xmlns:p14="http://schemas.microsoft.com/office/powerpoint/2010/main" val="25218090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535320" cy="415498"/>
          </a:xfrm>
          <a:prstGeom prst="rect">
            <a:avLst/>
          </a:prstGeom>
          <a:noFill/>
        </p:spPr>
        <p:txBody>
          <a:bodyPr wrap="square" rtlCol="0">
            <a:spAutoFit/>
          </a:bodyPr>
          <a:lstStyle/>
          <a:p>
            <a:pPr lvl="0" algn="ctr" rtl="1"/>
            <a:r>
              <a:rPr lang="fa-IR" sz="2100" dirty="0">
                <a:solidFill>
                  <a:prstClr val="white"/>
                </a:solidFill>
                <a:cs typeface="B Nazanin" panose="00000400000000000000" pitchFamily="2" charset="-78"/>
              </a:rPr>
              <a:t>طراحی و ساخت</a:t>
            </a:r>
            <a:endParaRPr lang="en-US" sz="2100" dirty="0">
              <a:solidFill>
                <a:prstClr val="white"/>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½"/>
            </a:pPr>
            <a:r>
              <a:rPr lang="fa-IR" sz="2800" dirty="0">
                <a:cs typeface="B Nazanin" panose="00000400000000000000" pitchFamily="2" charset="-78"/>
              </a:rPr>
              <a:t>سه مجموعه از موجبرها با طول بین 96 </a:t>
            </a:r>
            <a:r>
              <a:rPr lang="en-US" sz="2800" dirty="0">
                <a:cs typeface="B Nazanin" panose="00000400000000000000" pitchFamily="2" charset="-78"/>
              </a:rPr>
              <a:t>mm </a:t>
            </a:r>
            <a:r>
              <a:rPr lang="fa-IR" sz="2800" dirty="0" smtClean="0">
                <a:cs typeface="B Nazanin" panose="00000400000000000000" pitchFamily="2" charset="-78"/>
              </a:rPr>
              <a:t> و </a:t>
            </a:r>
            <a:r>
              <a:rPr lang="fa-IR" sz="2800" dirty="0">
                <a:cs typeface="B Nazanin" panose="00000400000000000000" pitchFamily="2" charset="-78"/>
              </a:rPr>
              <a:t>796 </a:t>
            </a:r>
            <a:r>
              <a:rPr lang="en-US" sz="2800" dirty="0">
                <a:cs typeface="B Nazanin" panose="00000400000000000000" pitchFamily="2" charset="-78"/>
              </a:rPr>
              <a:t>mm </a:t>
            </a:r>
            <a:r>
              <a:rPr lang="fa-IR" sz="2800" dirty="0" smtClean="0">
                <a:cs typeface="B Nazanin" panose="00000400000000000000" pitchFamily="2" charset="-78"/>
              </a:rPr>
              <a:t> برای </a:t>
            </a:r>
            <a:r>
              <a:rPr lang="fa-IR" sz="2800" dirty="0">
                <a:cs typeface="B Nazanin" panose="00000400000000000000" pitchFamily="2" charset="-78"/>
              </a:rPr>
              <a:t>تهیه مجموعه داده ای کافی برای تعیین مطمئن تلفات از طریق روش کاهش جریان، ساخته شدند. موجبرهای فاقد رابط تبدیل مد </a:t>
            </a:r>
            <a:r>
              <a:rPr lang="en-US" sz="2800" dirty="0">
                <a:cs typeface="B Nazanin" panose="00000400000000000000" pitchFamily="2" charset="-78"/>
              </a:rPr>
              <a:t>SFS </a:t>
            </a:r>
            <a:r>
              <a:rPr lang="fa-IR" sz="2800" dirty="0" smtClean="0">
                <a:cs typeface="B Nazanin" panose="00000400000000000000" pitchFamily="2" charset="-78"/>
              </a:rPr>
              <a:t> نیز </a:t>
            </a:r>
            <a:r>
              <a:rPr lang="fa-IR" sz="2800" dirty="0">
                <a:cs typeface="B Nazanin" panose="00000400000000000000" pitchFamily="2" charset="-78"/>
              </a:rPr>
              <a:t>برای مقایسه ساخته </a:t>
            </a:r>
            <a:r>
              <a:rPr lang="fa-IR" sz="2800" dirty="0" smtClean="0">
                <a:cs typeface="B Nazanin" panose="00000400000000000000" pitchFamily="2" charset="-78"/>
              </a:rPr>
              <a:t>شدند.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17/25</a:t>
            </a:r>
            <a:endParaRPr lang="en-US" dirty="0"/>
          </a:p>
        </p:txBody>
      </p:sp>
    </p:spTree>
    <p:extLst>
      <p:ext uri="{BB962C8B-B14F-4D97-AF65-F5344CB8AC3E}">
        <p14:creationId xmlns:p14="http://schemas.microsoft.com/office/powerpoint/2010/main" val="215734524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178</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3</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2017-03-04T04:20:14Z</dcterms:modified>
</cp:coreProperties>
</file>