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9285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استراتژی پیشگویی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الگوریتم پیشگویی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½"/>
            </a:pPr>
            <a:r>
              <a:rPr lang="fa-IR" sz="2800" dirty="0">
                <a:cs typeface="B Nazanin" panose="00000400000000000000" pitchFamily="2" charset="-78"/>
              </a:rPr>
              <a:t>از آنجایی که در فیلد اهداف در حال مانور و بعضاً در حال فرار می باشند در نتیجه پیشگویی حرکت به اندازه تعیین موقعیت و مکان یابی اهمیت دارد. در اینجا الگوریتم پیشگویی با استفاده از تکنیک حداقل مربعات برگشتی </a:t>
            </a:r>
            <a:r>
              <a:rPr lang="en-US" sz="2800" dirty="0" smtClean="0">
                <a:cs typeface="B Nazanin" panose="00000400000000000000" pitchFamily="2" charset="-78"/>
              </a:rPr>
              <a:t>(RLS) </a:t>
            </a:r>
            <a:r>
              <a:rPr lang="fa-IR" sz="2800" dirty="0" smtClean="0">
                <a:cs typeface="B Nazanin" panose="00000400000000000000" pitchFamily="2" charset="-78"/>
              </a:rPr>
              <a:t> را </a:t>
            </a:r>
            <a:r>
              <a:rPr lang="fa-IR" sz="2800" dirty="0">
                <a:cs typeface="B Nazanin" panose="00000400000000000000" pitchFamily="2" charset="-78"/>
              </a:rPr>
              <a:t>پیشنهاد می کنیم.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5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9285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استراتژی پیشگویی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جدول </a:t>
            </a:r>
            <a:r>
              <a:rPr lang="fa-IR" sz="2800" dirty="0">
                <a:cs typeface="B Nazanin" panose="00000400000000000000" pitchFamily="2" charset="-78"/>
              </a:rPr>
              <a:t>1. روش پیش گویی و ردیابی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17/35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3462" y="1267628"/>
            <a:ext cx="6717076" cy="2570275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3128133" y="6385469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85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9285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استراتژی پیشگویی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endParaRPr lang="en-US" sz="2800" b="1" u="sng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پیکره </a:t>
            </a:r>
            <a:r>
              <a:rPr lang="fa-IR" sz="2800" b="1" u="sng" dirty="0">
                <a:cs typeface="B Nazanin" panose="00000400000000000000" pitchFamily="2" charset="-78"/>
              </a:rPr>
              <a:t>بندی مجدد تحت شکست های </a:t>
            </a:r>
            <a:r>
              <a:rPr lang="en-US" sz="2800" b="1" u="sng" dirty="0">
                <a:cs typeface="B Nazanin" panose="00000400000000000000" pitchFamily="2" charset="-78"/>
              </a:rPr>
              <a:t>CH 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½"/>
            </a:pPr>
            <a:r>
              <a:rPr lang="fa-IR" sz="2800" dirty="0">
                <a:cs typeface="B Nazanin" panose="00000400000000000000" pitchFamily="2" charset="-78"/>
              </a:rPr>
              <a:t>به محض </a:t>
            </a:r>
            <a:r>
              <a:rPr lang="fa-IR" sz="2800" dirty="0" smtClean="0">
                <a:cs typeface="B Nazanin" panose="00000400000000000000" pitchFamily="2" charset="-78"/>
              </a:rPr>
              <a:t>شکست</a:t>
            </a:r>
            <a:r>
              <a:rPr lang="en-US" sz="2800" dirty="0" smtClean="0">
                <a:cs typeface="B Nazanin" panose="00000400000000000000" pitchFamily="2" charset="-78"/>
              </a:rPr>
              <a:t> CH </a:t>
            </a:r>
            <a:r>
              <a:rPr lang="fa-IR" sz="2800" dirty="0">
                <a:cs typeface="B Nazanin" panose="00000400000000000000" pitchFamily="2" charset="-78"/>
              </a:rPr>
              <a:t>برای دوره زمانی خاص، </a:t>
            </a:r>
            <a:r>
              <a:rPr lang="en-US" sz="2800" dirty="0" smtClean="0">
                <a:cs typeface="B Nazanin" panose="00000400000000000000" pitchFamily="2" charset="-78"/>
              </a:rPr>
              <a:t>CH</a:t>
            </a:r>
            <a:r>
              <a:rPr lang="fa-IR" sz="2800" dirty="0" smtClean="0">
                <a:cs typeface="B Nazanin" panose="00000400000000000000" pitchFamily="2" charset="-78"/>
              </a:rPr>
              <a:t> های </a:t>
            </a:r>
            <a:r>
              <a:rPr lang="fa-IR" sz="2800" dirty="0">
                <a:cs typeface="B Nazanin" panose="00000400000000000000" pitchFamily="2" charset="-78"/>
              </a:rPr>
              <a:t>نزدیک به این توافق می رسند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 CH </a:t>
            </a:r>
            <a:r>
              <a:rPr lang="fa-IR" sz="2800" dirty="0">
                <a:cs typeface="B Nazanin" panose="00000400000000000000" pitchFamily="2" charset="-78"/>
              </a:rPr>
              <a:t>نظیر وجود ندارد. به همین منظور برای محاسبه تقسیم خوشه جدید، دور جدیدی از مذاکره مجدداً از سر گرفته می شود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en-US" sz="2800" dirty="0" smtClean="0">
                <a:cs typeface="B Nazanin" panose="00000400000000000000" pitchFamily="2" charset="-78"/>
              </a:rPr>
              <a:t>NN</a:t>
            </a:r>
            <a:r>
              <a:rPr lang="fa-IR" sz="2800" dirty="0" smtClean="0">
                <a:cs typeface="B Nazanin" panose="00000400000000000000" pitchFamily="2" charset="-78"/>
              </a:rPr>
              <a:t> هایی </a:t>
            </a:r>
            <a:r>
              <a:rPr lang="fa-IR" sz="2800" dirty="0">
                <a:cs typeface="B Nazanin" panose="00000400000000000000" pitchFamily="2" charset="-78"/>
              </a:rPr>
              <a:t>که </a:t>
            </a:r>
            <a:r>
              <a:rPr lang="en-US" sz="2800" dirty="0">
                <a:cs typeface="B Nazanin" panose="00000400000000000000" pitchFamily="2" charset="-78"/>
              </a:rPr>
              <a:t>CH </a:t>
            </a:r>
            <a:r>
              <a:rPr lang="fa-IR" sz="2800" dirty="0" smtClean="0">
                <a:cs typeface="B Nazanin" panose="00000400000000000000" pitchFamily="2" charset="-78"/>
              </a:rPr>
              <a:t> شان </a:t>
            </a:r>
            <a:r>
              <a:rPr lang="fa-IR" sz="2800" dirty="0">
                <a:cs typeface="B Nazanin" panose="00000400000000000000" pitchFamily="2" charset="-78"/>
              </a:rPr>
              <a:t>را از دست داده اند </a:t>
            </a:r>
            <a:r>
              <a:rPr lang="fa-IR" sz="2800" dirty="0" smtClean="0">
                <a:cs typeface="B Nazanin" panose="00000400000000000000" pitchFamily="2" charset="-78"/>
              </a:rPr>
              <a:t>توسط</a:t>
            </a:r>
            <a:r>
              <a:rPr lang="en-US" sz="2800" dirty="0" smtClean="0">
                <a:cs typeface="B Nazanin" panose="00000400000000000000" pitchFamily="2" charset="-78"/>
              </a:rPr>
              <a:t>CH </a:t>
            </a:r>
            <a:r>
              <a:rPr lang="fa-IR" sz="2800" dirty="0" smtClean="0">
                <a:cs typeface="B Nazanin" panose="00000400000000000000" pitchFamily="2" charset="-78"/>
              </a:rPr>
              <a:t> های </a:t>
            </a:r>
            <a:r>
              <a:rPr lang="fa-IR" sz="2800" dirty="0">
                <a:cs typeface="B Nazanin" panose="00000400000000000000" pitchFamily="2" charset="-78"/>
              </a:rPr>
              <a:t>جدید جذب خواهند شد. بنابراین پیکره بندی مجدد شبکه خاتمه می یابد. 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18/35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123805" y="640991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70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9285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استراتژی پیشگویی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شبیه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just" rtl="1">
              <a:lnSpc>
                <a:spcPct val="150000"/>
              </a:lnSpc>
            </a:pPr>
            <a:endParaRPr lang="en-US" sz="2800" b="1" u="sng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2. تصویری از بازیابی ردیابی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19/35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592"/>
          <a:stretch/>
        </p:blipFill>
        <p:spPr>
          <a:xfrm>
            <a:off x="2325499" y="566670"/>
            <a:ext cx="4493002" cy="3988849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3115803" y="6385469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5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2017-03-07T07:16:10Z</dcterms:modified>
</cp:coreProperties>
</file>