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متدولوژی کنترل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51961"/>
            <a:ext cx="1462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حالتهای مطالعه شده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سیستم درجه </a:t>
            </a:r>
            <a:r>
              <a:rPr lang="fa-IR" sz="2800" b="1" u="sng" dirty="0" smtClean="0">
                <a:cs typeface="B Nazanin" panose="00000400000000000000" pitchFamily="2" charset="-78"/>
              </a:rPr>
              <a:t>اول</a:t>
            </a:r>
          </a:p>
          <a:p>
            <a:pPr marL="457200" indent="-457200" algn="just" rtl="1">
              <a:lnSpc>
                <a:spcPct val="150000"/>
              </a:lnSpc>
              <a:buFont typeface="Webdings" panose="05030102010509060703" pitchFamily="18" charset="2"/>
              <a:buChar char="3"/>
            </a:pPr>
            <a:r>
              <a:rPr lang="fa-IR" sz="2800" dirty="0">
                <a:cs typeface="B Nazanin" panose="00000400000000000000" pitchFamily="2" charset="-78"/>
              </a:rPr>
              <a:t>شبکه </a:t>
            </a:r>
            <a:r>
              <a:rPr lang="fa-IR" sz="2800" dirty="0" smtClean="0">
                <a:cs typeface="B Nazanin" panose="00000400000000000000" pitchFamily="2" charset="-78"/>
              </a:rPr>
              <a:t>عصبی </a:t>
            </a:r>
            <a:r>
              <a:rPr lang="fa-IR" sz="2800" dirty="0">
                <a:cs typeface="B Nazanin" panose="00000400000000000000" pitchFamily="2" charset="-78"/>
              </a:rPr>
              <a:t>مصنوعی شامل یک لایه </a:t>
            </a:r>
            <a:r>
              <a:rPr lang="fa-IR" sz="2800" dirty="0" smtClean="0">
                <a:cs typeface="B Nazanin" panose="00000400000000000000" pitchFamily="2" charset="-78"/>
              </a:rPr>
              <a:t>ورودی </a:t>
            </a:r>
            <a:r>
              <a:rPr lang="fa-IR" sz="2800" dirty="0">
                <a:cs typeface="B Nazanin" panose="00000400000000000000" pitchFamily="2" charset="-78"/>
              </a:rPr>
              <a:t>با 4 تا گره، یک لایه </a:t>
            </a:r>
            <a:r>
              <a:rPr lang="fa-IR" sz="2800" dirty="0" smtClean="0">
                <a:cs typeface="B Nazanin" panose="00000400000000000000" pitchFamily="2" charset="-78"/>
              </a:rPr>
              <a:t>پنهان </a:t>
            </a:r>
            <a:r>
              <a:rPr lang="fa-IR" sz="2800" dirty="0">
                <a:cs typeface="B Nazanin" panose="00000400000000000000" pitchFamily="2" charset="-78"/>
              </a:rPr>
              <a:t>(4 تا گره) با توابع </a:t>
            </a:r>
            <a:r>
              <a:rPr lang="fa-IR" sz="2800" dirty="0" smtClean="0">
                <a:cs typeface="B Nazanin" panose="00000400000000000000" pitchFamily="2" charset="-78"/>
              </a:rPr>
              <a:t>فعال سازی </a:t>
            </a:r>
            <a:r>
              <a:rPr lang="fa-IR" sz="2800" dirty="0">
                <a:cs typeface="B Nazanin" panose="00000400000000000000" pitchFamily="2" charset="-78"/>
              </a:rPr>
              <a:t>سیگموید و یک لایه </a:t>
            </a:r>
            <a:r>
              <a:rPr lang="fa-IR" sz="2800" dirty="0" smtClean="0">
                <a:cs typeface="B Nazanin" panose="00000400000000000000" pitchFamily="2" charset="-78"/>
              </a:rPr>
              <a:t>خروجی </a:t>
            </a:r>
            <a:r>
              <a:rPr lang="fa-IR" sz="2800" dirty="0">
                <a:cs typeface="B Nazanin" panose="00000400000000000000" pitchFamily="2" charset="-78"/>
              </a:rPr>
              <a:t>(گره 1) با تابع </a:t>
            </a:r>
            <a:r>
              <a:rPr lang="fa-IR" sz="2800" dirty="0" smtClean="0">
                <a:cs typeface="B Nazanin" panose="00000400000000000000" pitchFamily="2" charset="-78"/>
              </a:rPr>
              <a:t>فعال سازی </a:t>
            </a:r>
            <a:r>
              <a:rPr lang="fa-IR" sz="2800" dirty="0">
                <a:cs typeface="B Nazanin" panose="00000400000000000000" pitchFamily="2" charset="-78"/>
              </a:rPr>
              <a:t>خطی می باشد. مدل شبیه سازی از سیستم درجه اول با مدل شبکه های عصبی مصنوعی فیدفروارد شامل شده </a:t>
            </a:r>
            <a:r>
              <a:rPr lang="fa-IR" sz="2800" dirty="0" smtClean="0">
                <a:cs typeface="B Nazanin" panose="00000400000000000000" pitchFamily="2" charset="-78"/>
              </a:rPr>
              <a:t>در </a:t>
            </a:r>
            <a:r>
              <a:rPr lang="fa-IR" sz="2800" dirty="0">
                <a:cs typeface="B Nazanin" panose="00000400000000000000" pitchFamily="2" charset="-78"/>
              </a:rPr>
              <a:t>ساختار کنترل جفت شده است که اجازه </a:t>
            </a:r>
            <a:r>
              <a:rPr lang="fa-IR" sz="2800" dirty="0" smtClean="0">
                <a:cs typeface="B Nazanin" panose="00000400000000000000" pitchFamily="2" charset="-78"/>
              </a:rPr>
              <a:t>محاسبه پارامترهای</a:t>
            </a:r>
            <a:r>
              <a:rPr lang="en-US" sz="2800" dirty="0" err="1" smtClean="0">
                <a:cs typeface="B Nazanin" panose="00000400000000000000" pitchFamily="2" charset="-78"/>
              </a:rPr>
              <a:t>kt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در </a:t>
            </a:r>
            <a:r>
              <a:rPr lang="fa-IR" sz="2800" dirty="0">
                <a:cs typeface="B Nazanin" panose="00000400000000000000" pitchFamily="2" charset="-78"/>
              </a:rPr>
              <a:t>معادله </a:t>
            </a:r>
            <a:r>
              <a:rPr lang="fa-IR" sz="2800" dirty="0" smtClean="0">
                <a:cs typeface="B Nazanin" panose="00000400000000000000" pitchFamily="2" charset="-78"/>
              </a:rPr>
              <a:t>1 </a:t>
            </a:r>
            <a:r>
              <a:rPr lang="fa-IR" sz="2800" dirty="0">
                <a:cs typeface="B Nazanin" panose="00000400000000000000" pitchFamily="2" charset="-78"/>
              </a:rPr>
              <a:t>با معیار </a:t>
            </a:r>
            <a:r>
              <a:rPr lang="en-US" sz="2800" dirty="0">
                <a:cs typeface="B Nazanin" panose="00000400000000000000" pitchFamily="2" charset="-78"/>
              </a:rPr>
              <a:t>ITAE </a:t>
            </a:r>
            <a:r>
              <a:rPr lang="fa-IR" sz="2800" dirty="0" smtClean="0">
                <a:cs typeface="B Nazanin" panose="00000400000000000000" pitchFamily="2" charset="-78"/>
              </a:rPr>
              <a:t> را </a:t>
            </a:r>
            <a:r>
              <a:rPr lang="fa-IR" sz="2800" dirty="0">
                <a:cs typeface="B Nazanin" panose="00000400000000000000" pitchFamily="2" charset="-78"/>
              </a:rPr>
              <a:t>می دهد. در این حالت، مقدار بهینه </a:t>
            </a:r>
            <a:r>
              <a:rPr lang="en-US" sz="2800" dirty="0" err="1" smtClean="0">
                <a:cs typeface="B Nazanin" panose="00000400000000000000" pitchFamily="2" charset="-78"/>
              </a:rPr>
              <a:t>kt</a:t>
            </a:r>
            <a:r>
              <a:rPr lang="en-US" sz="2800" dirty="0" smtClean="0">
                <a:cs typeface="B Nazanin" panose="00000400000000000000" pitchFamily="2" charset="-78"/>
              </a:rPr>
              <a:t>=4 </a:t>
            </a:r>
            <a:r>
              <a:rPr lang="fa-IR" sz="2800" dirty="0" smtClean="0">
                <a:cs typeface="B Nazanin" panose="00000400000000000000" pitchFamily="2" charset="-78"/>
              </a:rPr>
              <a:t> پیدا </a:t>
            </a:r>
            <a:r>
              <a:rPr lang="fa-IR" sz="2800" dirty="0">
                <a:cs typeface="B Nazanin" panose="00000400000000000000" pitchFamily="2" charset="-78"/>
              </a:rPr>
              <a:t>شده است.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18</a:t>
            </a:r>
            <a:r>
              <a:rPr lang="en-US" sz="2400" dirty="0" smtClean="0"/>
              <a:t>/</a:t>
            </a:r>
            <a:r>
              <a:rPr lang="fa-IR" sz="2400" dirty="0" smtClean="0"/>
              <a:t>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310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متدولوژی کنترل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51961"/>
            <a:ext cx="1462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حالتهای مطالعه شده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شکل 4: پاسخ های حلقه بسته به تغییر گام به اندازه </a:t>
            </a:r>
            <a:r>
              <a:rPr lang="fa-IR" sz="2800" dirty="0" smtClean="0">
                <a:cs typeface="B Nazanin" panose="00000400000000000000" pitchFamily="2" charset="-78"/>
              </a:rPr>
              <a:t>2 </a:t>
            </a:r>
            <a:r>
              <a:rPr lang="fa-IR" sz="2800" dirty="0">
                <a:cs typeface="B Nazanin" panose="00000400000000000000" pitchFamily="2" charset="-78"/>
              </a:rPr>
              <a:t>واحد در نقطه </a:t>
            </a:r>
            <a:r>
              <a:rPr lang="fa-IR" sz="2800" dirty="0" smtClean="0">
                <a:cs typeface="B Nazanin" panose="00000400000000000000" pitchFamily="2" charset="-78"/>
              </a:rPr>
              <a:t>تنظیم </a:t>
            </a:r>
            <a:r>
              <a:rPr lang="fa-IR" sz="2800" dirty="0">
                <a:cs typeface="B Nazanin" panose="00000400000000000000" pitchFamily="2" charset="-78"/>
              </a:rPr>
              <a:t>شده یک سیستم درجه اول در زمان مساوی 1.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19</a:t>
            </a:r>
            <a:r>
              <a:rPr lang="en-US" sz="2400" dirty="0" smtClean="0"/>
              <a:t>/</a:t>
            </a:r>
            <a:r>
              <a:rPr lang="fa-IR" sz="2400" dirty="0" smtClean="0"/>
              <a:t>31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1835301" y="744680"/>
            <a:ext cx="5473399" cy="2892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486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متدولوژی کنترل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51961"/>
            <a:ext cx="1462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حالتهای مطالعه شده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endParaRPr lang="fa-IR" sz="2800" b="1" u="sng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800" b="1" u="sng" dirty="0" smtClean="0">
                <a:cs typeface="B Nazanin" panose="00000400000000000000" pitchFamily="2" charset="-78"/>
              </a:rPr>
              <a:t>سیستم </a:t>
            </a:r>
            <a:r>
              <a:rPr lang="fa-IR" sz="2800" b="1" u="sng" dirty="0">
                <a:cs typeface="B Nazanin" panose="00000400000000000000" pitchFamily="2" charset="-78"/>
              </a:rPr>
              <a:t>درجه </a:t>
            </a:r>
            <a:r>
              <a:rPr lang="fa-IR" sz="2800" b="1" u="sng" dirty="0" smtClean="0">
                <a:cs typeface="B Nazanin" panose="00000400000000000000" pitchFamily="2" charset="-78"/>
              </a:rPr>
              <a:t>دوم</a:t>
            </a:r>
          </a:p>
          <a:p>
            <a:pPr marL="457200" indent="-457200" algn="just" rtl="1">
              <a:lnSpc>
                <a:spcPct val="150000"/>
              </a:lnSpc>
              <a:buFont typeface="Webdings" panose="05030102010509060703" pitchFamily="18" charset="2"/>
              <a:buChar char="3"/>
            </a:pPr>
            <a:r>
              <a:rPr lang="fa-IR" sz="2800" dirty="0">
                <a:cs typeface="B Nazanin" panose="00000400000000000000" pitchFamily="2" charset="-78"/>
              </a:rPr>
              <a:t>در این حالت، مقادیر پارامترهای معادله </a:t>
            </a:r>
            <a:r>
              <a:rPr lang="fa-IR" sz="2800" dirty="0" smtClean="0">
                <a:cs typeface="B Nazanin" panose="00000400000000000000" pitchFamily="2" charset="-78"/>
              </a:rPr>
              <a:t>3، </a:t>
            </a:r>
            <a:r>
              <a:rPr lang="el-GR" sz="2800" dirty="0" smtClean="0">
                <a:cs typeface="B Nazanin" panose="00000400000000000000" pitchFamily="2" charset="-78"/>
              </a:rPr>
              <a:t>τ=1، </a:t>
            </a:r>
            <a:r>
              <a:rPr lang="en-US" sz="2800" dirty="0" smtClean="0">
                <a:cs typeface="B Nazanin" panose="00000400000000000000" pitchFamily="2" charset="-78"/>
              </a:rPr>
              <a:t>l=1 </a:t>
            </a:r>
            <a:r>
              <a:rPr lang="en-US" sz="2800" dirty="0">
                <a:cs typeface="B Nazanin" panose="00000400000000000000" pitchFamily="2" charset="-78"/>
              </a:rPr>
              <a:t>, </a:t>
            </a:r>
            <a:r>
              <a:rPr lang="en-US" sz="2800" dirty="0" smtClean="0">
                <a:cs typeface="B Nazanin" panose="00000400000000000000" pitchFamily="2" charset="-78"/>
              </a:rPr>
              <a:t>u=1</a:t>
            </a:r>
            <a:r>
              <a:rPr lang="fa-IR" sz="2800" dirty="0" smtClean="0">
                <a:cs typeface="B Nazanin" panose="00000400000000000000" pitchFamily="2" charset="-78"/>
              </a:rPr>
              <a:t> و </a:t>
            </a:r>
            <a:r>
              <a:rPr lang="el-GR" sz="2800" dirty="0">
                <a:cs typeface="B Nazanin" panose="00000400000000000000" pitchFamily="2" charset="-78"/>
              </a:rPr>
              <a:t>ζ=0.1</a:t>
            </a:r>
            <a:r>
              <a:rPr lang="el-GR" sz="2800" dirty="0" smtClean="0">
                <a:cs typeface="B Nazanin" panose="00000400000000000000" pitchFamily="2" charset="-78"/>
              </a:rPr>
              <a:t>.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ebdings" panose="05030102010509060703" pitchFamily="18" charset="2"/>
              <a:buChar char="3"/>
            </a:pPr>
            <a:endParaRPr lang="fa-IR" sz="2800" dirty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ebdings" panose="05030102010509060703" pitchFamily="18" charset="2"/>
              <a:buChar char="3"/>
            </a:pPr>
            <a:endParaRPr lang="fa-IR" sz="28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ebdings" panose="05030102010509060703" pitchFamily="18" charset="2"/>
              <a:buChar char="3"/>
            </a:pPr>
            <a:endParaRPr lang="fa-IR" sz="2800" dirty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ebdings" panose="05030102010509060703" pitchFamily="18" charset="2"/>
              <a:buChar char="3"/>
            </a:pPr>
            <a:endParaRPr lang="fa-IR" sz="28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ebdings" panose="05030102010509060703" pitchFamily="18" charset="2"/>
              <a:buChar char="3"/>
            </a:pPr>
            <a:endParaRPr lang="fa-IR" sz="2800" dirty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2400" dirty="0">
                <a:cs typeface="B Nazanin" panose="00000400000000000000" pitchFamily="2" charset="-78"/>
              </a:rPr>
              <a:t>شکل 5: پاسخ های حلقه بسته به تغییر گام به اندازه </a:t>
            </a:r>
            <a:r>
              <a:rPr lang="fa-IR" sz="2400" dirty="0" smtClean="0">
                <a:cs typeface="B Nazanin" panose="00000400000000000000" pitchFamily="2" charset="-78"/>
              </a:rPr>
              <a:t>2 </a:t>
            </a:r>
            <a:r>
              <a:rPr lang="fa-IR" sz="2400" dirty="0">
                <a:cs typeface="B Nazanin" panose="00000400000000000000" pitchFamily="2" charset="-78"/>
              </a:rPr>
              <a:t>در متغیر بارگذاری برای سیستم درجه اول در زمان 1.</a:t>
            </a:r>
            <a:endParaRPr lang="fa-IR" sz="24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20</a:t>
            </a:r>
            <a:r>
              <a:rPr lang="en-US" sz="2400" dirty="0" smtClean="0"/>
              <a:t>/</a:t>
            </a:r>
            <a:r>
              <a:rPr lang="fa-IR" sz="2400" dirty="0" smtClean="0"/>
              <a:t>31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1894111" y="2026962"/>
            <a:ext cx="5423685" cy="2686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789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متدولوژی کنترل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51961"/>
            <a:ext cx="1462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حالتهای مطالعه شده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شکل 6: پاسخ های حلقه بسته به اندازه </a:t>
            </a:r>
            <a:r>
              <a:rPr lang="fa-IR" sz="2800" dirty="0" smtClean="0">
                <a:cs typeface="B Nazanin" panose="00000400000000000000" pitchFamily="2" charset="-78"/>
              </a:rPr>
              <a:t>دو </a:t>
            </a:r>
            <a:r>
              <a:rPr lang="fa-IR" sz="2800" dirty="0">
                <a:cs typeface="B Nazanin" panose="00000400000000000000" pitchFamily="2" charset="-78"/>
              </a:rPr>
              <a:t>واحد در متغیر نقطه </a:t>
            </a:r>
            <a:r>
              <a:rPr lang="fa-IR" sz="2800" dirty="0" smtClean="0">
                <a:cs typeface="B Nazanin" panose="00000400000000000000" pitchFamily="2" charset="-78"/>
              </a:rPr>
              <a:t>تنظیم </a:t>
            </a:r>
            <a:r>
              <a:rPr lang="fa-IR" sz="2800" dirty="0">
                <a:cs typeface="B Nazanin" panose="00000400000000000000" pitchFamily="2" charset="-78"/>
              </a:rPr>
              <a:t>شده برای سیستم درجه دوم در زمان 1.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21</a:t>
            </a:r>
            <a:r>
              <a:rPr lang="en-US" sz="2400" dirty="0" smtClean="0"/>
              <a:t>/</a:t>
            </a:r>
            <a:r>
              <a:rPr lang="fa-IR" sz="2400" dirty="0" smtClean="0"/>
              <a:t>31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1709637" y="681903"/>
            <a:ext cx="5724727" cy="3006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071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247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Webdings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2017-03-08T10:14:35Z</dcterms:modified>
</cp:coreProperties>
</file>